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405" r:id="rId2"/>
    <p:sldId id="426" r:id="rId3"/>
    <p:sldId id="427" r:id="rId4"/>
    <p:sldId id="428" r:id="rId5"/>
    <p:sldId id="429" r:id="rId6"/>
    <p:sldId id="446" r:id="rId7"/>
    <p:sldId id="434" r:id="rId8"/>
    <p:sldId id="435" r:id="rId9"/>
    <p:sldId id="440" r:id="rId10"/>
    <p:sldId id="441" r:id="rId11"/>
    <p:sldId id="438" r:id="rId12"/>
    <p:sldId id="439" r:id="rId13"/>
    <p:sldId id="442" r:id="rId14"/>
    <p:sldId id="443" r:id="rId15"/>
    <p:sldId id="444" r:id="rId16"/>
    <p:sldId id="445" r:id="rId17"/>
    <p:sldId id="448" r:id="rId18"/>
    <p:sldId id="449" r:id="rId19"/>
    <p:sldId id="422" r:id="rId20"/>
    <p:sldId id="407" r:id="rId21"/>
    <p:sldId id="423" r:id="rId22"/>
    <p:sldId id="424" r:id="rId23"/>
    <p:sldId id="425" r:id="rId24"/>
    <p:sldId id="447" r:id="rId25"/>
    <p:sldId id="421" r:id="rId26"/>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82344"/>
  </p:normalViewPr>
  <p:slideViewPr>
    <p:cSldViewPr snapToGrid="0">
      <p:cViewPr varScale="1">
        <p:scale>
          <a:sx n="92" d="100"/>
          <a:sy n="92"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1:13:35.498"/>
    </inkml:context>
    <inkml:brush xml:id="br0">
      <inkml:brushProperty name="width" value="0.1" units="cm"/>
      <inkml:brushProperty name="height" value="0.1" units="cm"/>
      <inkml:brushProperty name="color" value="#E71225"/>
    </inkml:brush>
  </inkml:definitions>
  <inkml:trace contextRef="#ctx0" brushRef="#br0">1 21 24575,'76'0'0,"-28"0"0,45 0 0,-40 0 0,-4 0 0,-1-1 0,-3-1 0,-5-1 0,-4 0 0,0 2 0,0 1 0,0 0 0,0-2 0,-1-1 0,-4 0 0,-2 1 0,-2 2 0,0 0 0,0 0 0,-3 0 0,1 0 0,-1 0 0,2 0 0,2 0 0,0 0 0,2 0 0,-1 0 0,2 0 0,2 0 0,3 0 0,-1 0 0,3 0 0,2 0 0,2 0 0,3 0 0,1 0 0,-1 0 0,0 0 0,0 0 0,0 0 0,3 0 0,1 0 0,0 0 0,-3 0 0,-5 2 0,-4 0 0,-4 3 0,-3 1 0,-3-3 0,-4 2 0,0-3 0,1 1 0,-1-1 0,1-2 0,-4 0 0,0 0 0,1 0 0,2 0 0,1 0 0,2 0 0,3 0 0,-2 0 0,2 0 0,0 0 0,-1 0 0,-2 0 0,-3 0 0,-2 0 0,2 2 0,1 1 0,2 0 0,0-1 0,0-2 0,1 0 0,-2 0 0,1 0 0,-2 0 0,-1 0 0,-1 0 0,-6 0 0,-6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1:13:38.087"/>
    </inkml:context>
    <inkml:brush xml:id="br0">
      <inkml:brushProperty name="width" value="0.1" units="cm"/>
      <inkml:brushProperty name="height" value="0.1" units="cm"/>
      <inkml:brushProperty name="color" value="#E71225"/>
    </inkml:brush>
  </inkml:definitions>
  <inkml:trace contextRef="#ctx0" brushRef="#br0">1 59 24575,'48'0'0,"0"0"0,6 0 0,-1 0 0,1 0 0,-2 0 0,-4 0 0,5 0 0,0 0 0,8 0 0,-1 0 0,0-1 0,-1-2 0,-1 0 0,1 0 0,1-1 0,-1 1 0,0-3 0,0-2 0,-3 1 0,0-1 0,-3 2 0,-5 2 0,-2 1 0,-3 3 0,3 0 0,4 0 0,-1 0 0,0 0 0,0 0 0,0 0 0,0 0 0,-2 0 0,-2 0 0,0 0 0,0 0 0,4 0 0,3 0 0,1 0 0,-4 0 0,-7 0 0,-6 0 0,-2 0 0,-1 0 0,0 0 0,1 0 0,-3 0 0,0 2 0,2 2 0,3 1 0,5 3 0,1 1 0,0-3 0,-2 1 0,-4-1 0,3-1 0,-3 1 0,1-1 0,0 0 0,-3-1 0,0 1 0,-2-2 0,0 1 0,1 0 0,0-1 0,-2 0 0,-3-3 0,-4 0 0,-7 0 0,-7 2 0,-5 5 0,-5-4 0,0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21:13:45.247"/>
    </inkml:context>
    <inkml:brush xml:id="br0">
      <inkml:brushProperty name="width" value="0.1" units="cm"/>
      <inkml:brushProperty name="height" value="0.1" units="cm"/>
      <inkml:brushProperty name="color" value="#E71225"/>
    </inkml:brush>
  </inkml:definitions>
  <inkml:trace contextRef="#ctx0" brushRef="#br0">0 74 24575,'22'0'0,"9"0"0,17 0 0,9 0 0,4 0 0,2 0 0,-1 0 0,0 0 0,-4 0 0,-4 0 0,-9 0 0,-5-5 0,-4-1 0,-5-3 0,-1-1 0,-4 4 0,1-2 0,-1 2 0,-1 1 0,1 1 0,-3-1 0,1 1 0,-4 1 0,-6 0 0,-5 3 0,-3 0 0,-2 0 0,1 0 0,0 0 0,0 0 0,3 0 0,6 0 0,7 0 0,5 0 0,1 0 0,-6 0 0,-9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7A3D4-56E4-4B41-920A-4207B7313A59}" type="datetimeFigureOut">
              <a:rPr lang="en-TR" smtClean="0"/>
              <a:t>7.11.2023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8CB87-4CAB-6F45-A742-A8794678E0A6}" type="slidenum">
              <a:rPr lang="en-TR" smtClean="0"/>
              <a:t>‹#›</a:t>
            </a:fld>
            <a:endParaRPr lang="en-TR"/>
          </a:p>
        </p:txBody>
      </p:sp>
    </p:spTree>
    <p:extLst>
      <p:ext uri="{BB962C8B-B14F-4D97-AF65-F5344CB8AC3E}">
        <p14:creationId xmlns:p14="http://schemas.microsoft.com/office/powerpoint/2010/main" val="669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a:t>
            </a:fld>
            <a:endParaRPr lang="en-US"/>
          </a:p>
        </p:txBody>
      </p:sp>
    </p:spTree>
    <p:extLst>
      <p:ext uri="{BB962C8B-B14F-4D97-AF65-F5344CB8AC3E}">
        <p14:creationId xmlns:p14="http://schemas.microsoft.com/office/powerpoint/2010/main" val="3390706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Nonlineerliği</a:t>
            </a:r>
            <a:r>
              <a:rPr lang="en-US" dirty="0"/>
              <a:t> </a:t>
            </a:r>
            <a:r>
              <a:rPr lang="en-US" dirty="0" err="1"/>
              <a:t>nasıl</a:t>
            </a:r>
            <a:r>
              <a:rPr lang="en-US" dirty="0"/>
              <a:t> </a:t>
            </a:r>
            <a:r>
              <a:rPr lang="en-US" dirty="0" err="1"/>
              <a:t>sağlayacağız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10</a:t>
            </a:fld>
            <a:endParaRPr lang="en-US"/>
          </a:p>
        </p:txBody>
      </p:sp>
    </p:spTree>
    <p:extLst>
      <p:ext uri="{BB962C8B-B14F-4D97-AF65-F5344CB8AC3E}">
        <p14:creationId xmlns:p14="http://schemas.microsoft.com/office/powerpoint/2010/main" val="3270285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11</a:t>
            </a:fld>
            <a:endParaRPr lang="en-US"/>
          </a:p>
        </p:txBody>
      </p:sp>
    </p:spTree>
    <p:extLst>
      <p:ext uri="{BB962C8B-B14F-4D97-AF65-F5344CB8AC3E}">
        <p14:creationId xmlns:p14="http://schemas.microsoft.com/office/powerpoint/2010/main" val="400937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Basit </a:t>
            </a:r>
            <a:r>
              <a:rPr lang="en-US" dirty="0" err="1"/>
              <a:t>bir</a:t>
            </a:r>
            <a:r>
              <a:rPr lang="en-US" dirty="0"/>
              <a:t> nonlinearity </a:t>
            </a:r>
            <a:r>
              <a:rPr lang="en-US" dirty="0" err="1"/>
              <a:t>ekliyorum</a:t>
            </a:r>
            <a:r>
              <a:rPr lang="en-US" dirty="0"/>
              <a:t> </a:t>
            </a:r>
            <a:r>
              <a:rPr lang="en-US" dirty="0" err="1"/>
              <a:t>ve</a:t>
            </a:r>
            <a:r>
              <a:rPr lang="en-US" dirty="0"/>
              <a:t> </a:t>
            </a:r>
            <a:r>
              <a:rPr lang="en-US" dirty="0" err="1"/>
              <a:t>bunların</a:t>
            </a:r>
            <a:r>
              <a:rPr lang="en-US" dirty="0"/>
              <a:t> </a:t>
            </a:r>
            <a:r>
              <a:rPr lang="en-US" dirty="0" err="1"/>
              <a:t>sayısını</a:t>
            </a:r>
            <a:r>
              <a:rPr lang="en-US" dirty="0"/>
              <a:t> </a:t>
            </a:r>
            <a:r>
              <a:rPr lang="en-US" dirty="0" err="1"/>
              <a:t>arttırıyorum</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12</a:t>
            </a:fld>
            <a:endParaRPr lang="en-US"/>
          </a:p>
        </p:txBody>
      </p:sp>
    </p:spTree>
    <p:extLst>
      <p:ext uri="{BB962C8B-B14F-4D97-AF65-F5344CB8AC3E}">
        <p14:creationId xmlns:p14="http://schemas.microsoft.com/office/powerpoint/2010/main" val="304613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128x128 </a:t>
            </a:r>
            <a:r>
              <a:rPr lang="en-US" dirty="0" err="1"/>
              <a:t>lik</a:t>
            </a:r>
            <a:r>
              <a:rPr lang="en-US" dirty="0"/>
              <a:t> </a:t>
            </a:r>
            <a:r>
              <a:rPr lang="en-US" dirty="0" err="1"/>
              <a:t>resimler</a:t>
            </a:r>
            <a:r>
              <a:rPr lang="en-US" dirty="0"/>
              <a:t> var. </a:t>
            </a:r>
            <a:r>
              <a:rPr lang="en-US" dirty="0" err="1"/>
              <a:t>tek</a:t>
            </a:r>
            <a:r>
              <a:rPr lang="en-US" dirty="0"/>
              <a:t> </a:t>
            </a:r>
            <a:r>
              <a:rPr lang="en-US" dirty="0" err="1"/>
              <a:t>bir</a:t>
            </a:r>
            <a:r>
              <a:rPr lang="en-US" dirty="0"/>
              <a:t> </a:t>
            </a:r>
            <a:r>
              <a:rPr lang="en-US" dirty="0" err="1"/>
              <a:t>vektöre</a:t>
            </a:r>
            <a:r>
              <a:rPr lang="en-US" dirty="0"/>
              <a:t> </a:t>
            </a:r>
            <a:r>
              <a:rPr lang="en-US" dirty="0" err="1"/>
              <a:t>dönüşecek</a:t>
            </a:r>
            <a:r>
              <a:rPr lang="en-US" dirty="0"/>
              <a:t> her </a:t>
            </a:r>
            <a:r>
              <a:rPr lang="en-US" dirty="0" err="1"/>
              <a:t>bir</a:t>
            </a:r>
            <a:r>
              <a:rPr lang="en-US" dirty="0"/>
              <a:t> </a:t>
            </a:r>
            <a:r>
              <a:rPr lang="en-US" dirty="0" err="1"/>
              <a:t>resmim</a:t>
            </a:r>
            <a:r>
              <a:rPr lang="en-US" dirty="0"/>
              <a:t>. </a:t>
            </a:r>
            <a:r>
              <a:rPr lang="en-US" dirty="0" err="1"/>
              <a:t>Önceki</a:t>
            </a:r>
            <a:r>
              <a:rPr lang="en-US" dirty="0"/>
              <a:t> </a:t>
            </a:r>
            <a:r>
              <a:rPr lang="en-US" dirty="0" err="1"/>
              <a:t>derslerden</a:t>
            </a:r>
            <a:r>
              <a:rPr lang="en-US" dirty="0"/>
              <a:t> </a:t>
            </a:r>
            <a:r>
              <a:rPr lang="en-US" dirty="0" err="1"/>
              <a:t>hatırlayın</a:t>
            </a:r>
            <a:r>
              <a:rPr lang="en-US" dirty="0"/>
              <a:t> her </a:t>
            </a:r>
            <a:r>
              <a:rPr lang="en-US" dirty="0" err="1"/>
              <a:t>bir</a:t>
            </a:r>
            <a:r>
              <a:rPr lang="en-US" dirty="0"/>
              <a:t> </a:t>
            </a:r>
            <a:r>
              <a:rPr lang="en-US" dirty="0" err="1"/>
              <a:t>dökümanı</a:t>
            </a:r>
            <a:r>
              <a:rPr lang="en-US" dirty="0"/>
              <a:t> </a:t>
            </a:r>
            <a:r>
              <a:rPr lang="en-US" dirty="0" err="1"/>
              <a:t>nasıl</a:t>
            </a:r>
            <a:r>
              <a:rPr lang="en-US" dirty="0"/>
              <a:t> </a:t>
            </a:r>
            <a:r>
              <a:rPr lang="en-US" dirty="0" err="1"/>
              <a:t>temsil</a:t>
            </a:r>
            <a:r>
              <a:rPr lang="en-US" dirty="0"/>
              <a:t> </a:t>
            </a:r>
            <a:r>
              <a:rPr lang="en-US" dirty="0" err="1"/>
              <a:t>ediyorduk</a:t>
            </a:r>
            <a:r>
              <a:rPr lang="en-US" dirty="0"/>
              <a:t>. </a:t>
            </a:r>
            <a:r>
              <a:rPr lang="en-US" dirty="0" err="1"/>
              <a:t>Aynı</a:t>
            </a:r>
            <a:r>
              <a:rPr lang="en-US" dirty="0"/>
              <a:t> </a:t>
            </a:r>
            <a:r>
              <a:rPr lang="en-US" dirty="0" err="1"/>
              <a:t>şekilde</a:t>
            </a:r>
            <a:r>
              <a:rPr lang="en-US" dirty="0"/>
              <a:t>. </a:t>
            </a:r>
            <a:r>
              <a:rPr lang="en-US" dirty="0" err="1"/>
              <a:t>Burada</a:t>
            </a:r>
            <a:r>
              <a:rPr lang="en-US" dirty="0"/>
              <a:t> </a:t>
            </a:r>
            <a:r>
              <a:rPr lang="en-US" dirty="0" err="1"/>
              <a:t>sözlükteki</a:t>
            </a:r>
            <a:r>
              <a:rPr lang="en-US" dirty="0"/>
              <a:t> </a:t>
            </a:r>
            <a:r>
              <a:rPr lang="en-US" dirty="0" err="1"/>
              <a:t>kelimeler</a:t>
            </a:r>
            <a:r>
              <a:rPr lang="en-US" dirty="0"/>
              <a:t> </a:t>
            </a:r>
            <a:r>
              <a:rPr lang="en-US" dirty="0" err="1"/>
              <a:t>yerine</a:t>
            </a:r>
            <a:r>
              <a:rPr lang="en-US" dirty="0"/>
              <a:t> </a:t>
            </a:r>
            <a:r>
              <a:rPr lang="en-US" dirty="0" err="1"/>
              <a:t>resimlerin</a:t>
            </a:r>
            <a:r>
              <a:rPr lang="en-US" dirty="0"/>
              <a:t> </a:t>
            </a:r>
            <a:r>
              <a:rPr lang="en-US" dirty="0" err="1"/>
              <a:t>boyutu</a:t>
            </a:r>
            <a:r>
              <a:rPr lang="en-US" dirty="0"/>
              <a:t> var. Hatta </a:t>
            </a:r>
            <a:r>
              <a:rPr lang="en-US" dirty="0" err="1"/>
              <a:t>resimler</a:t>
            </a:r>
            <a:r>
              <a:rPr lang="en-US" dirty="0"/>
              <a:t> </a:t>
            </a:r>
            <a:r>
              <a:rPr lang="en-US" dirty="0" err="1"/>
              <a:t>renkli</a:t>
            </a:r>
            <a:r>
              <a:rPr lang="en-US" dirty="0"/>
              <a:t> se 128*128*3 </a:t>
            </a:r>
            <a:r>
              <a:rPr lang="en-US" dirty="0" err="1"/>
              <a:t>olacak</a:t>
            </a:r>
            <a:r>
              <a:rPr lang="en-US" dirty="0"/>
              <a:t>. Her </a:t>
            </a:r>
            <a:r>
              <a:rPr lang="en-US" dirty="0" err="1"/>
              <a:t>bir</a:t>
            </a:r>
            <a:r>
              <a:rPr lang="en-US" dirty="0"/>
              <a:t> pixel </a:t>
            </a:r>
            <a:r>
              <a:rPr lang="en-US" dirty="0" err="1"/>
              <a:t>bir</a:t>
            </a:r>
            <a:r>
              <a:rPr lang="en-US" dirty="0"/>
              <a:t> </a:t>
            </a:r>
            <a:r>
              <a:rPr lang="en-US" dirty="0" err="1"/>
              <a:t>rengi</a:t>
            </a:r>
            <a:r>
              <a:rPr lang="en-US" dirty="0"/>
              <a:t> </a:t>
            </a:r>
            <a:r>
              <a:rPr lang="en-US" dirty="0" err="1"/>
              <a:t>ifade</a:t>
            </a:r>
            <a:r>
              <a:rPr lang="en-US" dirty="0"/>
              <a:t> </a:t>
            </a:r>
            <a:r>
              <a:rPr lang="en-US" dirty="0" err="1"/>
              <a:t>ediyor</a:t>
            </a:r>
            <a:r>
              <a:rPr lang="en-US" dirty="0"/>
              <a:t>. </a:t>
            </a:r>
          </a:p>
          <a:p>
            <a:endParaRPr lang="en-US" dirty="0"/>
          </a:p>
          <a:p>
            <a:pPr algn="l">
              <a:buFont typeface="+mj-lt"/>
              <a:buAutoNum type="arabicPeriod"/>
            </a:pP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Katmanı</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Ağırlık</a:t>
            </a:r>
            <a:r>
              <a:rPr lang="en-US" b="0" i="0" dirty="0">
                <a:solidFill>
                  <a:srgbClr val="D1D5DB"/>
                </a:solidFill>
                <a:effectLst/>
                <a:latin typeface="Söhne"/>
              </a:rPr>
              <a:t> </a:t>
            </a:r>
            <a:r>
              <a:rPr lang="en-US" b="0" i="0" dirty="0" err="1">
                <a:solidFill>
                  <a:srgbClr val="D1D5DB"/>
                </a:solidFill>
                <a:effectLst/>
                <a:latin typeface="Söhne"/>
              </a:rPr>
              <a:t>Matrisi</a:t>
            </a:r>
            <a:r>
              <a:rPr lang="en-US" b="0" i="0" dirty="0">
                <a:solidFill>
                  <a:srgbClr val="D1D5DB"/>
                </a:solidFill>
                <a:effectLst/>
                <a:latin typeface="Söhne"/>
              </a:rPr>
              <a:t>: Bu </a:t>
            </a:r>
            <a:r>
              <a:rPr lang="en-US" b="0" i="0" dirty="0" err="1">
                <a:solidFill>
                  <a:srgbClr val="D1D5DB"/>
                </a:solidFill>
                <a:effectLst/>
                <a:latin typeface="Söhne"/>
              </a:rPr>
              <a:t>matrisin</a:t>
            </a:r>
            <a:r>
              <a:rPr lang="en-US" b="0" i="0" dirty="0">
                <a:solidFill>
                  <a:srgbClr val="D1D5DB"/>
                </a:solidFill>
                <a:effectLst/>
                <a:latin typeface="Söhne"/>
              </a:rPr>
              <a:t> </a:t>
            </a:r>
            <a:r>
              <a:rPr lang="en-US" b="0" i="0" dirty="0" err="1">
                <a:solidFill>
                  <a:srgbClr val="D1D5DB"/>
                </a:solidFill>
                <a:effectLst/>
                <a:latin typeface="Söhne"/>
              </a:rPr>
              <a:t>şekli</a:t>
            </a:r>
            <a:r>
              <a:rPr lang="en-US" b="0" i="0" dirty="0">
                <a:solidFill>
                  <a:srgbClr val="D1D5DB"/>
                </a:solidFill>
                <a:effectLst/>
                <a:latin typeface="Söhne"/>
              </a:rPr>
              <a:t> (16,384*3, n) </a:t>
            </a:r>
            <a:r>
              <a:rPr lang="en-US" b="0" i="0" dirty="0" err="1">
                <a:solidFill>
                  <a:srgbClr val="D1D5DB"/>
                </a:solidFill>
                <a:effectLst/>
                <a:latin typeface="Söhne"/>
              </a:rPr>
              <a:t>olmalıdır</a:t>
            </a:r>
            <a:r>
              <a:rPr lang="en-US" b="0" i="0" dirty="0">
                <a:solidFill>
                  <a:srgbClr val="D1D5DB"/>
                </a:solidFill>
                <a:effectLst/>
                <a:latin typeface="Söhne"/>
              </a:rPr>
              <a:t>. </a:t>
            </a:r>
            <a:r>
              <a:rPr lang="en-US" b="0" i="0" dirty="0" err="1">
                <a:solidFill>
                  <a:srgbClr val="D1D5DB"/>
                </a:solidFill>
                <a:effectLst/>
                <a:latin typeface="Söhne"/>
              </a:rPr>
              <a:t>Giriş</a:t>
            </a:r>
            <a:r>
              <a:rPr lang="en-US" b="0" i="0" dirty="0">
                <a:solidFill>
                  <a:srgbClr val="D1D5DB"/>
                </a:solidFill>
                <a:effectLst/>
                <a:latin typeface="Söhne"/>
              </a:rPr>
              <a:t> </a:t>
            </a:r>
            <a:r>
              <a:rPr lang="en-US" b="0" i="0" dirty="0" err="1">
                <a:solidFill>
                  <a:srgbClr val="D1D5DB"/>
                </a:solidFill>
                <a:effectLst/>
                <a:latin typeface="Söhne"/>
              </a:rPr>
              <a:t>katmanı</a:t>
            </a:r>
            <a:r>
              <a:rPr lang="en-US" b="0" i="0" dirty="0">
                <a:solidFill>
                  <a:srgbClr val="D1D5DB"/>
                </a:solidFill>
                <a:effectLst/>
                <a:latin typeface="Söhne"/>
              </a:rPr>
              <a:t> 16,384 </a:t>
            </a:r>
            <a:r>
              <a:rPr lang="en-US" b="0" i="0" dirty="0" err="1">
                <a:solidFill>
                  <a:srgbClr val="D1D5DB"/>
                </a:solidFill>
                <a:effectLst/>
                <a:latin typeface="Söhne"/>
              </a:rPr>
              <a:t>nörona</a:t>
            </a:r>
            <a:r>
              <a:rPr lang="en-US" b="0" i="0" dirty="0">
                <a:solidFill>
                  <a:srgbClr val="D1D5DB"/>
                </a:solidFill>
                <a:effectLst/>
                <a:latin typeface="Söhne"/>
              </a:rPr>
              <a:t> (her </a:t>
            </a:r>
            <a:r>
              <a:rPr lang="en-US" b="0" i="0" dirty="0" err="1">
                <a:solidFill>
                  <a:srgbClr val="D1D5DB"/>
                </a:solidFill>
                <a:effectLst/>
                <a:latin typeface="Söhne"/>
              </a:rPr>
              <a:t>biri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piksel</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a:t>
            </a:r>
            <a:r>
              <a:rPr lang="en-US" b="0" i="0" dirty="0" err="1">
                <a:solidFill>
                  <a:srgbClr val="D1D5DB"/>
                </a:solidFill>
                <a:effectLst/>
                <a:latin typeface="Söhne"/>
              </a:rPr>
              <a:t>sahiptir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katmanda</a:t>
            </a:r>
            <a:r>
              <a:rPr lang="en-US" b="0" i="0" dirty="0">
                <a:solidFill>
                  <a:srgbClr val="D1D5DB"/>
                </a:solidFill>
                <a:effectLst/>
                <a:latin typeface="Söhne"/>
              </a:rPr>
              <a:t> 'N' </a:t>
            </a:r>
            <a:r>
              <a:rPr lang="en-US" b="0" i="0" dirty="0" err="1">
                <a:solidFill>
                  <a:srgbClr val="D1D5DB"/>
                </a:solidFill>
                <a:effectLst/>
                <a:latin typeface="Söhne"/>
              </a:rPr>
              <a:t>nöron</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a:t>
            </a:r>
          </a:p>
          <a:p>
            <a:pPr algn="l">
              <a:buFont typeface="+mj-lt"/>
              <a:buAutoNum type="arabicPeriod"/>
            </a:pP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a:t>
            </a:r>
            <a:r>
              <a:rPr lang="en-US" b="0" i="0" dirty="0">
                <a:solidFill>
                  <a:srgbClr val="D1D5DB"/>
                </a:solidFill>
                <a:effectLst/>
                <a:latin typeface="Söhne"/>
              </a:rPr>
              <a:t> </a:t>
            </a:r>
            <a:r>
              <a:rPr lang="en-US" b="0" i="0" dirty="0" err="1">
                <a:solidFill>
                  <a:srgbClr val="D1D5DB"/>
                </a:solidFill>
                <a:effectLst/>
                <a:latin typeface="Söhne"/>
              </a:rPr>
              <a:t>ile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Katmanı</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Ağırlık</a:t>
            </a:r>
            <a:r>
              <a:rPr lang="en-US" b="0" i="0" dirty="0">
                <a:solidFill>
                  <a:srgbClr val="D1D5DB"/>
                </a:solidFill>
                <a:effectLst/>
                <a:latin typeface="Söhne"/>
              </a:rPr>
              <a:t> </a:t>
            </a:r>
            <a:r>
              <a:rPr lang="en-US" b="0" i="0" dirty="0" err="1">
                <a:solidFill>
                  <a:srgbClr val="D1D5DB"/>
                </a:solidFill>
                <a:effectLst/>
                <a:latin typeface="Söhne"/>
              </a:rPr>
              <a:t>Matrisi</a:t>
            </a:r>
            <a:r>
              <a:rPr lang="en-US" b="0" i="0" dirty="0">
                <a:solidFill>
                  <a:srgbClr val="D1D5DB"/>
                </a:solidFill>
                <a:effectLst/>
                <a:latin typeface="Söhne"/>
              </a:rPr>
              <a:t>: </a:t>
            </a:r>
            <a:r>
              <a:rPr lang="en-US" b="0" i="0" dirty="0" err="1">
                <a:solidFill>
                  <a:srgbClr val="D1D5DB"/>
                </a:solidFill>
                <a:effectLst/>
                <a:latin typeface="Söhne"/>
              </a:rPr>
              <a:t>Gizli</a:t>
            </a:r>
            <a:r>
              <a:rPr lang="en-US" b="0" i="0" dirty="0">
                <a:solidFill>
                  <a:srgbClr val="D1D5DB"/>
                </a:solidFill>
                <a:effectLst/>
                <a:latin typeface="Söhne"/>
              </a:rPr>
              <a:t> </a:t>
            </a:r>
            <a:r>
              <a:rPr lang="en-US" b="0" i="0" dirty="0" err="1">
                <a:solidFill>
                  <a:srgbClr val="D1D5DB"/>
                </a:solidFill>
                <a:effectLst/>
                <a:latin typeface="Söhne"/>
              </a:rPr>
              <a:t>katmanda</a:t>
            </a:r>
            <a:r>
              <a:rPr lang="en-US" b="0" i="0" dirty="0">
                <a:solidFill>
                  <a:srgbClr val="D1D5DB"/>
                </a:solidFill>
                <a:effectLst/>
                <a:latin typeface="Söhne"/>
              </a:rPr>
              <a:t> 'N' </a:t>
            </a:r>
            <a:r>
              <a:rPr lang="en-US" b="0" i="0" dirty="0" err="1">
                <a:solidFill>
                  <a:srgbClr val="D1D5DB"/>
                </a:solidFill>
                <a:effectLst/>
                <a:latin typeface="Söhne"/>
              </a:rPr>
              <a:t>nöron</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a:t>
            </a:r>
            <a:r>
              <a:rPr lang="en-US" b="0" i="0" dirty="0" err="1">
                <a:solidFill>
                  <a:srgbClr val="D1D5DB"/>
                </a:solidFill>
                <a:effectLst/>
                <a:latin typeface="Söhne"/>
              </a:rPr>
              <a:t>ve</a:t>
            </a:r>
            <a:r>
              <a:rPr lang="en-US" b="0" i="0" dirty="0">
                <a:solidFill>
                  <a:srgbClr val="D1D5DB"/>
                </a:solidFill>
                <a:effectLst/>
                <a:latin typeface="Söhne"/>
              </a:rPr>
              <a:t> </a:t>
            </a:r>
            <a:r>
              <a:rPr lang="en-US" b="0" i="0" dirty="0" err="1">
                <a:solidFill>
                  <a:srgbClr val="D1D5DB"/>
                </a:solidFill>
                <a:effectLst/>
                <a:latin typeface="Söhne"/>
              </a:rPr>
              <a:t>çıkış</a:t>
            </a:r>
            <a:r>
              <a:rPr lang="en-US" b="0" i="0" dirty="0">
                <a:solidFill>
                  <a:srgbClr val="D1D5DB"/>
                </a:solidFill>
                <a:effectLst/>
                <a:latin typeface="Söhne"/>
              </a:rPr>
              <a:t> </a:t>
            </a:r>
            <a:r>
              <a:rPr lang="en-US" b="0" i="0" dirty="0" err="1">
                <a:solidFill>
                  <a:srgbClr val="D1D5DB"/>
                </a:solidFill>
                <a:effectLst/>
                <a:latin typeface="Söhne"/>
              </a:rPr>
              <a:t>katmanında</a:t>
            </a:r>
            <a:r>
              <a:rPr lang="en-US" b="0" i="0" dirty="0">
                <a:solidFill>
                  <a:srgbClr val="D1D5DB"/>
                </a:solidFill>
                <a:effectLst/>
                <a:latin typeface="Söhne"/>
              </a:rPr>
              <a:t> 10 </a:t>
            </a:r>
            <a:r>
              <a:rPr lang="en-US" b="0" i="0" dirty="0" err="1">
                <a:solidFill>
                  <a:srgbClr val="D1D5DB"/>
                </a:solidFill>
                <a:effectLst/>
                <a:latin typeface="Söhne"/>
              </a:rPr>
              <a:t>nöron</a:t>
            </a:r>
            <a:r>
              <a:rPr lang="en-US" b="0" i="0" dirty="0">
                <a:solidFill>
                  <a:srgbClr val="D1D5DB"/>
                </a:solidFill>
                <a:effectLst/>
                <a:latin typeface="Söhne"/>
              </a:rPr>
              <a:t> </a:t>
            </a:r>
            <a:r>
              <a:rPr lang="en-US" b="0" i="0" dirty="0" err="1">
                <a:solidFill>
                  <a:srgbClr val="D1D5DB"/>
                </a:solidFill>
                <a:effectLst/>
                <a:latin typeface="Söhne"/>
              </a:rPr>
              <a:t>bulunur</a:t>
            </a:r>
            <a:r>
              <a:rPr lang="en-US" b="0" i="0" dirty="0">
                <a:solidFill>
                  <a:srgbClr val="D1D5DB"/>
                </a:solidFill>
                <a:effectLst/>
                <a:latin typeface="Söhne"/>
              </a:rPr>
              <a:t> (her </a:t>
            </a:r>
            <a:r>
              <a:rPr lang="en-US" b="0" i="0" dirty="0" err="1">
                <a:solidFill>
                  <a:srgbClr val="D1D5DB"/>
                </a:solidFill>
                <a:effectLst/>
                <a:latin typeface="Söhne"/>
              </a:rPr>
              <a:t>biri</a:t>
            </a:r>
            <a:r>
              <a:rPr lang="en-US" b="0" i="0" dirty="0">
                <a:solidFill>
                  <a:srgbClr val="D1D5DB"/>
                </a:solidFill>
                <a:effectLst/>
                <a:latin typeface="Söhne"/>
              </a:rPr>
              <a:t> </a:t>
            </a:r>
            <a:r>
              <a:rPr lang="en-US" b="0" i="0" dirty="0" err="1">
                <a:solidFill>
                  <a:srgbClr val="D1D5DB"/>
                </a:solidFill>
                <a:effectLst/>
                <a:latin typeface="Söhne"/>
              </a:rPr>
              <a:t>bir</a:t>
            </a:r>
            <a:r>
              <a:rPr lang="en-US" b="0" i="0" dirty="0">
                <a:solidFill>
                  <a:srgbClr val="D1D5DB"/>
                </a:solidFill>
                <a:effectLst/>
                <a:latin typeface="Söhne"/>
              </a:rPr>
              <a:t> </a:t>
            </a:r>
            <a:r>
              <a:rPr lang="en-US" b="0" i="0" dirty="0" err="1">
                <a:solidFill>
                  <a:srgbClr val="D1D5DB"/>
                </a:solidFill>
                <a:effectLst/>
                <a:latin typeface="Söhne"/>
              </a:rPr>
              <a:t>sınıf</a:t>
            </a:r>
            <a:r>
              <a:rPr lang="en-US" b="0" i="0" dirty="0">
                <a:solidFill>
                  <a:srgbClr val="D1D5DB"/>
                </a:solidFill>
                <a:effectLst/>
                <a:latin typeface="Söhne"/>
              </a:rPr>
              <a:t> </a:t>
            </a:r>
            <a:r>
              <a:rPr lang="en-US" b="0" i="0" dirty="0" err="1">
                <a:solidFill>
                  <a:srgbClr val="D1D5DB"/>
                </a:solidFill>
                <a:effectLst/>
                <a:latin typeface="Söhne"/>
              </a:rPr>
              <a:t>için</a:t>
            </a:r>
            <a:r>
              <a:rPr lang="en-US" b="0" i="0" dirty="0">
                <a:solidFill>
                  <a:srgbClr val="D1D5DB"/>
                </a:solidFill>
                <a:effectLst/>
                <a:latin typeface="Söhne"/>
              </a:rPr>
              <a:t>). Bu </a:t>
            </a:r>
            <a:r>
              <a:rPr lang="en-US" b="0" i="0" dirty="0" err="1">
                <a:solidFill>
                  <a:srgbClr val="D1D5DB"/>
                </a:solidFill>
                <a:effectLst/>
                <a:latin typeface="Söhne"/>
              </a:rPr>
              <a:t>iki</a:t>
            </a:r>
            <a:r>
              <a:rPr lang="en-US" b="0" i="0" dirty="0">
                <a:solidFill>
                  <a:srgbClr val="D1D5DB"/>
                </a:solidFill>
                <a:effectLst/>
                <a:latin typeface="Söhne"/>
              </a:rPr>
              <a:t> </a:t>
            </a:r>
            <a:r>
              <a:rPr lang="en-US" b="0" i="0" dirty="0" err="1">
                <a:solidFill>
                  <a:srgbClr val="D1D5DB"/>
                </a:solidFill>
                <a:effectLst/>
                <a:latin typeface="Söhne"/>
              </a:rPr>
              <a:t>katman</a:t>
            </a:r>
            <a:r>
              <a:rPr lang="en-US" b="0" i="0" dirty="0">
                <a:solidFill>
                  <a:srgbClr val="D1D5DB"/>
                </a:solidFill>
                <a:effectLst/>
                <a:latin typeface="Söhne"/>
              </a:rPr>
              <a:t> </a:t>
            </a:r>
            <a:r>
              <a:rPr lang="en-US" b="0" i="0" dirty="0" err="1">
                <a:solidFill>
                  <a:srgbClr val="D1D5DB"/>
                </a:solidFill>
                <a:effectLst/>
                <a:latin typeface="Söhne"/>
              </a:rPr>
              <a:t>arasındaki</a:t>
            </a:r>
            <a:r>
              <a:rPr lang="en-US" b="0" i="0" dirty="0">
                <a:solidFill>
                  <a:srgbClr val="D1D5DB"/>
                </a:solidFill>
                <a:effectLst/>
                <a:latin typeface="Söhne"/>
              </a:rPr>
              <a:t> </a:t>
            </a:r>
            <a:r>
              <a:rPr lang="en-US" b="0" i="0" dirty="0" err="1">
                <a:solidFill>
                  <a:srgbClr val="D1D5DB"/>
                </a:solidFill>
                <a:effectLst/>
                <a:latin typeface="Söhne"/>
              </a:rPr>
              <a:t>ağırlık</a:t>
            </a:r>
            <a:r>
              <a:rPr lang="en-US" b="0" i="0" dirty="0">
                <a:solidFill>
                  <a:srgbClr val="D1D5DB"/>
                </a:solidFill>
                <a:effectLst/>
                <a:latin typeface="Söhne"/>
              </a:rPr>
              <a:t> </a:t>
            </a:r>
            <a:r>
              <a:rPr lang="en-US" b="0" i="0" dirty="0" err="1">
                <a:solidFill>
                  <a:srgbClr val="D1D5DB"/>
                </a:solidFill>
                <a:effectLst/>
                <a:latin typeface="Söhne"/>
              </a:rPr>
              <a:t>matrisinin</a:t>
            </a:r>
            <a:r>
              <a:rPr lang="en-US" b="0" i="0" dirty="0">
                <a:solidFill>
                  <a:srgbClr val="D1D5DB"/>
                </a:solidFill>
                <a:effectLst/>
                <a:latin typeface="Söhne"/>
              </a:rPr>
              <a:t> </a:t>
            </a:r>
            <a:r>
              <a:rPr lang="en-US" b="0" i="0" dirty="0" err="1">
                <a:solidFill>
                  <a:srgbClr val="D1D5DB"/>
                </a:solidFill>
                <a:effectLst/>
                <a:latin typeface="Söhne"/>
              </a:rPr>
              <a:t>şekli</a:t>
            </a:r>
            <a:r>
              <a:rPr lang="en-US" b="0" i="0" dirty="0">
                <a:solidFill>
                  <a:srgbClr val="D1D5DB"/>
                </a:solidFill>
                <a:effectLst/>
                <a:latin typeface="Söhne"/>
              </a:rPr>
              <a:t> (N, 10) </a:t>
            </a:r>
            <a:r>
              <a:rPr lang="en-US" b="0" i="0" dirty="0" err="1">
                <a:solidFill>
                  <a:srgbClr val="D1D5DB"/>
                </a:solidFill>
                <a:effectLst/>
                <a:latin typeface="Söhne"/>
              </a:rPr>
              <a:t>olmalıdır</a:t>
            </a:r>
            <a:r>
              <a:rPr lang="en-US" b="0" i="0" dirty="0">
                <a:solidFill>
                  <a:srgbClr val="D1D5DB"/>
                </a:solidFill>
                <a:effectLst/>
                <a:latin typeface="Söhne"/>
              </a:rPr>
              <a:t>.</a:t>
            </a:r>
          </a:p>
          <a:p>
            <a:endParaRPr lang="en-US" dirty="0"/>
          </a:p>
          <a:p>
            <a:r>
              <a:rPr lang="en-US" dirty="0" err="1"/>
              <a:t>Networke</a:t>
            </a:r>
            <a:r>
              <a:rPr lang="en-US" dirty="0"/>
              <a:t> </a:t>
            </a:r>
            <a:r>
              <a:rPr lang="en-US" dirty="0" err="1"/>
              <a:t>bir</a:t>
            </a:r>
            <a:r>
              <a:rPr lang="en-US" dirty="0"/>
              <a:t> </a:t>
            </a:r>
            <a:r>
              <a:rPr lang="en-US" dirty="0" err="1"/>
              <a:t>resim</a:t>
            </a:r>
            <a:r>
              <a:rPr lang="en-US" dirty="0"/>
              <a:t> </a:t>
            </a:r>
            <a:r>
              <a:rPr lang="en-US" dirty="0" err="1"/>
              <a:t>verdiğimizde</a:t>
            </a:r>
            <a:r>
              <a:rPr lang="en-US" dirty="0"/>
              <a:t> </a:t>
            </a:r>
            <a:r>
              <a:rPr lang="en-US" dirty="0" err="1"/>
              <a:t>olan</a:t>
            </a:r>
            <a:r>
              <a:rPr lang="en-US" dirty="0"/>
              <a:t>, </a:t>
            </a:r>
            <a:r>
              <a:rPr lang="en-US" dirty="0" err="1"/>
              <a:t>bu</a:t>
            </a:r>
            <a:r>
              <a:rPr lang="en-US" dirty="0"/>
              <a:t> </a:t>
            </a:r>
            <a:r>
              <a:rPr lang="en-US" dirty="0" err="1"/>
              <a:t>resmi</a:t>
            </a:r>
            <a:r>
              <a:rPr lang="en-US" dirty="0"/>
              <a:t> </a:t>
            </a:r>
            <a:r>
              <a:rPr lang="en-US" dirty="0" err="1"/>
              <a:t>bu</a:t>
            </a:r>
            <a:r>
              <a:rPr lang="en-US" dirty="0"/>
              <a:t> </a:t>
            </a:r>
            <a:r>
              <a:rPr lang="en-US" dirty="0" err="1"/>
              <a:t>sayılarda</a:t>
            </a:r>
            <a:r>
              <a:rPr lang="en-US" dirty="0"/>
              <a:t> </a:t>
            </a:r>
            <a:r>
              <a:rPr lang="en-US" dirty="0" err="1"/>
              <a:t>çarparsam</a:t>
            </a:r>
            <a:r>
              <a:rPr lang="en-US" dirty="0"/>
              <a:t> </a:t>
            </a:r>
            <a:r>
              <a:rPr lang="en-US" dirty="0" err="1"/>
              <a:t>sonuçtaki</a:t>
            </a:r>
            <a:r>
              <a:rPr lang="en-US" dirty="0"/>
              <a:t> 10 </a:t>
            </a:r>
            <a:r>
              <a:rPr lang="en-US" dirty="0" err="1"/>
              <a:t>sayı</a:t>
            </a:r>
            <a:r>
              <a:rPr lang="en-US" dirty="0"/>
              <a:t> </a:t>
            </a:r>
            <a:r>
              <a:rPr lang="en-US" dirty="0" err="1"/>
              <a:t>nasıl</a:t>
            </a:r>
            <a:r>
              <a:rPr lang="en-US" dirty="0"/>
              <a:t> </a:t>
            </a:r>
            <a:r>
              <a:rPr lang="en-US" dirty="0" err="1"/>
              <a:t>değişir</a:t>
            </a:r>
            <a:r>
              <a:rPr lang="en-US" dirty="0"/>
              <a:t> </a:t>
            </a:r>
            <a:r>
              <a:rPr lang="en-US" dirty="0" err="1"/>
              <a:t>ve</a:t>
            </a:r>
            <a:r>
              <a:rPr lang="en-US" dirty="0"/>
              <a:t> </a:t>
            </a:r>
            <a:r>
              <a:rPr lang="en-US" dirty="0" err="1"/>
              <a:t>doğrulara</a:t>
            </a:r>
            <a:r>
              <a:rPr lang="en-US" dirty="0"/>
              <a:t> ne </a:t>
            </a:r>
            <a:r>
              <a:rPr lang="en-US" dirty="0" err="1"/>
              <a:t>kadar</a:t>
            </a:r>
            <a:r>
              <a:rPr lang="en-US" dirty="0"/>
              <a:t> </a:t>
            </a:r>
            <a:r>
              <a:rPr lang="en-US" dirty="0" err="1"/>
              <a:t>yaklaşır</a:t>
            </a:r>
            <a:r>
              <a:rPr lang="en-US" dirty="0"/>
              <a:t>. Her </a:t>
            </a:r>
            <a:r>
              <a:rPr lang="en-US" dirty="0" err="1"/>
              <a:t>seferinde</a:t>
            </a:r>
            <a:r>
              <a:rPr lang="en-US" dirty="0"/>
              <a:t> </a:t>
            </a:r>
            <a:r>
              <a:rPr lang="en-US" dirty="0" err="1"/>
              <a:t>geri</a:t>
            </a:r>
            <a:r>
              <a:rPr lang="en-US" dirty="0"/>
              <a:t> </a:t>
            </a:r>
            <a:r>
              <a:rPr lang="en-US" dirty="0" err="1"/>
              <a:t>dönecek</a:t>
            </a:r>
            <a:r>
              <a:rPr lang="en-US" dirty="0"/>
              <a:t> </a:t>
            </a:r>
            <a:r>
              <a:rPr lang="en-US" dirty="0" err="1"/>
              <a:t>ve</a:t>
            </a:r>
            <a:r>
              <a:rPr lang="en-US" dirty="0"/>
              <a:t> </a:t>
            </a:r>
            <a:r>
              <a:rPr lang="en-US" dirty="0" err="1"/>
              <a:t>daha</a:t>
            </a:r>
            <a:r>
              <a:rPr lang="en-US" dirty="0"/>
              <a:t> </a:t>
            </a:r>
            <a:r>
              <a:rPr lang="en-US" dirty="0" err="1"/>
              <a:t>iyiye</a:t>
            </a:r>
            <a:r>
              <a:rPr lang="en-US" dirty="0"/>
              <a:t> </a:t>
            </a:r>
            <a:r>
              <a:rPr lang="en-US" dirty="0" err="1"/>
              <a:t>gidecek</a:t>
            </a:r>
            <a:r>
              <a:rPr lang="en-US" dirty="0"/>
              <a:t> </a:t>
            </a:r>
            <a:r>
              <a:rPr lang="en-US" dirty="0" err="1"/>
              <a:t>şekilde</a:t>
            </a:r>
            <a:r>
              <a:rPr lang="en-US" dirty="0"/>
              <a:t> her </a:t>
            </a:r>
            <a:r>
              <a:rPr lang="en-US" dirty="0" err="1"/>
              <a:t>adımda</a:t>
            </a:r>
            <a:r>
              <a:rPr lang="en-US" dirty="0"/>
              <a:t> </a:t>
            </a:r>
            <a:r>
              <a:rPr lang="en-US" dirty="0" err="1"/>
              <a:t>bir</a:t>
            </a:r>
            <a:r>
              <a:rPr lang="en-US" dirty="0"/>
              <a:t> </a:t>
            </a:r>
            <a:r>
              <a:rPr lang="en-US" dirty="0" err="1"/>
              <a:t>ağırlıkların</a:t>
            </a:r>
            <a:r>
              <a:rPr lang="en-US" dirty="0"/>
              <a:t> ne </a:t>
            </a:r>
            <a:r>
              <a:rPr lang="en-US" dirty="0" err="1"/>
              <a:t>alması</a:t>
            </a:r>
            <a:r>
              <a:rPr lang="en-US" dirty="0"/>
              <a:t> </a:t>
            </a:r>
            <a:r>
              <a:rPr lang="en-US" dirty="0" err="1"/>
              <a:t>gerektiğini</a:t>
            </a:r>
            <a:r>
              <a:rPr lang="en-US" dirty="0"/>
              <a:t> </a:t>
            </a:r>
            <a:r>
              <a:rPr lang="en-US" dirty="0" err="1"/>
              <a:t>hesaplayacak</a:t>
            </a:r>
            <a:r>
              <a:rPr lang="en-US" dirty="0"/>
              <a:t>. Buna backpropagation </a:t>
            </a:r>
            <a:r>
              <a:rPr lang="en-US" dirty="0" err="1"/>
              <a:t>deniyor</a:t>
            </a:r>
            <a:r>
              <a:rPr lang="en-US" dirty="0"/>
              <a:t>.</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13</a:t>
            </a:fld>
            <a:endParaRPr lang="en-US"/>
          </a:p>
        </p:txBody>
      </p:sp>
    </p:spTree>
    <p:extLst>
      <p:ext uri="{BB962C8B-B14F-4D97-AF65-F5344CB8AC3E}">
        <p14:creationId xmlns:p14="http://schemas.microsoft.com/office/powerpoint/2010/main" val="24103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buFont typeface="Arial" panose="020B0604020202020204" pitchFamily="34" charset="0"/>
              <a:buChar char="•"/>
            </a:pPr>
            <a:r>
              <a:rPr lang="en-US" b="0" i="0" dirty="0">
                <a:solidFill>
                  <a:srgbClr val="D1D5DB"/>
                </a:solidFill>
                <a:effectLst/>
                <a:latin typeface="Söhne"/>
              </a:rPr>
              <a:t>Input to Hidden Layer Weight Matrix (W1): Shape (16,384, N)</a:t>
            </a:r>
          </a:p>
          <a:p>
            <a:pPr algn="l">
              <a:buFont typeface="Arial" panose="020B0604020202020204" pitchFamily="34" charset="0"/>
              <a:buChar char="•"/>
            </a:pPr>
            <a:r>
              <a:rPr lang="en-US" b="0" i="0" dirty="0">
                <a:solidFill>
                  <a:srgbClr val="D1D5DB"/>
                </a:solidFill>
                <a:effectLst/>
                <a:latin typeface="Söhne"/>
              </a:rPr>
              <a:t>Hidden Layer to Output Layer Weight Matrix (W2): Shape (N, 10)</a:t>
            </a:r>
          </a:p>
          <a:p>
            <a:pPr algn="l">
              <a:buFont typeface="Arial" panose="020B0604020202020204" pitchFamily="34" charset="0"/>
              <a:buChar char="•"/>
            </a:pPr>
            <a:r>
              <a:rPr lang="en-US" b="0" i="0" dirty="0">
                <a:solidFill>
                  <a:srgbClr val="D1D5DB"/>
                </a:solidFill>
                <a:effectLst/>
                <a:latin typeface="Söhne"/>
              </a:rPr>
              <a:t>Bias for the Hidden Layer (b1): Shape (1, N)</a:t>
            </a:r>
          </a:p>
          <a:p>
            <a:pPr algn="l">
              <a:buFont typeface="Arial" panose="020B0604020202020204" pitchFamily="34" charset="0"/>
              <a:buChar char="•"/>
            </a:pPr>
            <a:r>
              <a:rPr lang="en-US" b="0" i="0" dirty="0">
                <a:solidFill>
                  <a:srgbClr val="D1D5DB"/>
                </a:solidFill>
                <a:effectLst/>
                <a:latin typeface="Söhne"/>
              </a:rPr>
              <a:t>Bias for the Output Layer (b2): Shape (1, 10)</a:t>
            </a:r>
          </a:p>
          <a:p>
            <a:pPr algn="l"/>
            <a:r>
              <a:rPr lang="en-US" b="0" i="0" dirty="0">
                <a:solidFill>
                  <a:srgbClr val="D1D5DB"/>
                </a:solidFill>
                <a:effectLst/>
                <a:latin typeface="Söhne"/>
              </a:rPr>
              <a:t>Now, let's compute the output of the network for a single input image (assuming a flattened representation):</a:t>
            </a:r>
          </a:p>
          <a:p>
            <a:pPr algn="l">
              <a:buFont typeface="+mj-lt"/>
              <a:buAutoNum type="arabicPeriod"/>
            </a:pPr>
            <a:r>
              <a:rPr lang="en-US" b="0" i="0" dirty="0">
                <a:solidFill>
                  <a:srgbClr val="D1D5DB"/>
                </a:solidFill>
                <a:effectLst/>
                <a:latin typeface="Söhne"/>
              </a:rPr>
              <a:t>Calculate the hidden layer's weighted sum (Z1): Z1 = Input Image (Flattened) x W1 + b1 Shape of Z1 will be (1, N)</a:t>
            </a:r>
          </a:p>
          <a:p>
            <a:pPr algn="l">
              <a:buFont typeface="+mj-lt"/>
              <a:buAutoNum type="arabicPeriod"/>
            </a:pPr>
            <a:r>
              <a:rPr lang="en-US" b="0" i="0" dirty="0">
                <a:solidFill>
                  <a:srgbClr val="D1D5DB"/>
                </a:solidFill>
                <a:effectLst/>
                <a:latin typeface="Söhne"/>
              </a:rPr>
              <a:t>Apply an activation function (e.g., </a:t>
            </a:r>
            <a:r>
              <a:rPr lang="en-US" b="0" i="0" dirty="0" err="1">
                <a:solidFill>
                  <a:srgbClr val="D1D5DB"/>
                </a:solidFill>
                <a:effectLst/>
                <a:latin typeface="Söhne"/>
              </a:rPr>
              <a:t>ReLU</a:t>
            </a:r>
            <a:r>
              <a:rPr lang="en-US" b="0" i="0" dirty="0">
                <a:solidFill>
                  <a:srgbClr val="D1D5DB"/>
                </a:solidFill>
                <a:effectLst/>
                <a:latin typeface="Söhne"/>
              </a:rPr>
              <a:t>) to Z1 to get the hidden layer's activations (A1): A1 = </a:t>
            </a:r>
            <a:r>
              <a:rPr lang="en-US" b="0" i="0" dirty="0" err="1">
                <a:solidFill>
                  <a:srgbClr val="D1D5DB"/>
                </a:solidFill>
                <a:effectLst/>
                <a:latin typeface="Söhne"/>
              </a:rPr>
              <a:t>ReLU</a:t>
            </a:r>
            <a:r>
              <a:rPr lang="en-US" b="0" i="0" dirty="0">
                <a:solidFill>
                  <a:srgbClr val="D1D5DB"/>
                </a:solidFill>
                <a:effectLst/>
                <a:latin typeface="Söhne"/>
              </a:rPr>
              <a:t>(Z1) Shape of A1 will be (1, N)</a:t>
            </a:r>
          </a:p>
          <a:p>
            <a:pPr algn="l">
              <a:buFont typeface="+mj-lt"/>
              <a:buAutoNum type="arabicPeriod"/>
            </a:pPr>
            <a:r>
              <a:rPr lang="en-US" b="0" i="0" dirty="0">
                <a:solidFill>
                  <a:srgbClr val="D1D5DB"/>
                </a:solidFill>
                <a:effectLst/>
                <a:latin typeface="Söhne"/>
              </a:rPr>
              <a:t>Calculate the output layer's weighted sum (Z2): Z2 = A1 x W2 + b2 Shape of Z2 will be (1, 10)</a:t>
            </a:r>
          </a:p>
          <a:p>
            <a:pPr algn="l">
              <a:buFont typeface="+mj-lt"/>
              <a:buAutoNum type="arabicPeriod"/>
            </a:pPr>
            <a:r>
              <a:rPr lang="en-US" b="0" i="0" dirty="0">
                <a:solidFill>
                  <a:srgbClr val="D1D5DB"/>
                </a:solidFill>
                <a:effectLst/>
                <a:latin typeface="Söhne"/>
              </a:rPr>
              <a:t>Apply the </a:t>
            </a:r>
            <a:r>
              <a:rPr lang="en-US" b="0" i="0" dirty="0" err="1">
                <a:solidFill>
                  <a:srgbClr val="D1D5DB"/>
                </a:solidFill>
                <a:effectLst/>
                <a:latin typeface="Söhne"/>
              </a:rPr>
              <a:t>softmax</a:t>
            </a:r>
            <a:r>
              <a:rPr lang="en-US" b="0" i="0" dirty="0">
                <a:solidFill>
                  <a:srgbClr val="D1D5DB"/>
                </a:solidFill>
                <a:effectLst/>
                <a:latin typeface="Söhne"/>
              </a:rPr>
              <a:t> activation function to Z2 to get the final class probabilities (A2): A2 = </a:t>
            </a:r>
            <a:r>
              <a:rPr lang="en-US" b="0" i="0" dirty="0" err="1">
                <a:solidFill>
                  <a:srgbClr val="D1D5DB"/>
                </a:solidFill>
                <a:effectLst/>
                <a:latin typeface="Söhne"/>
              </a:rPr>
              <a:t>Softmax</a:t>
            </a:r>
            <a:r>
              <a:rPr lang="en-US" b="0" i="0" dirty="0">
                <a:solidFill>
                  <a:srgbClr val="D1D5DB"/>
                </a:solidFill>
                <a:effectLst/>
                <a:latin typeface="Söhne"/>
              </a:rPr>
              <a:t>(Z2) Shape of A2 will be (1, 10), and each element represents the probability of the input image belonging to one of the 10 classes.</a:t>
            </a:r>
          </a:p>
          <a:p>
            <a:pPr algn="l"/>
            <a:r>
              <a:rPr lang="en-US" b="0" i="0" dirty="0">
                <a:solidFill>
                  <a:srgbClr val="D1D5DB"/>
                </a:solidFill>
                <a:effectLst/>
                <a:latin typeface="Söhne"/>
              </a:rPr>
              <a:t>This process represents the forward pass through the neural network. A2 contains the class probabilities, and you can use these probabilities to make predictions and classify the input image into one of the 10 classes.</a:t>
            </a:r>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14</a:t>
            </a:fld>
            <a:endParaRPr lang="en-US"/>
          </a:p>
        </p:txBody>
      </p:sp>
    </p:spTree>
    <p:extLst>
      <p:ext uri="{BB962C8B-B14F-4D97-AF65-F5344CB8AC3E}">
        <p14:creationId xmlns:p14="http://schemas.microsoft.com/office/powerpoint/2010/main" val="3104347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15</a:t>
            </a:fld>
            <a:endParaRPr lang="en-US"/>
          </a:p>
        </p:txBody>
      </p:sp>
    </p:spTree>
    <p:extLst>
      <p:ext uri="{BB962C8B-B14F-4D97-AF65-F5344CB8AC3E}">
        <p14:creationId xmlns:p14="http://schemas.microsoft.com/office/powerpoint/2010/main" val="4233939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Esinlendik</a:t>
            </a:r>
            <a:r>
              <a:rPr lang="en-US" dirty="0"/>
              <a:t> ama </a:t>
            </a:r>
            <a:r>
              <a:rPr lang="en-US" dirty="0" err="1"/>
              <a:t>gerçek</a:t>
            </a:r>
            <a:r>
              <a:rPr lang="en-US" dirty="0"/>
              <a:t> </a:t>
            </a:r>
            <a:r>
              <a:rPr lang="en-US" dirty="0" err="1"/>
              <a:t>beyinden</a:t>
            </a:r>
            <a:r>
              <a:rPr lang="en-US" dirty="0"/>
              <a:t> baya </a:t>
            </a:r>
            <a:r>
              <a:rPr lang="en-US" dirty="0" err="1"/>
              <a:t>uzak</a:t>
            </a:r>
            <a:r>
              <a:rPr lang="en-US" dirty="0"/>
              <a:t> bi </a:t>
            </a:r>
            <a:r>
              <a:rPr lang="en-US" dirty="0" err="1"/>
              <a:t>yerdeyiz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16</a:t>
            </a:fld>
            <a:endParaRPr lang="en-US"/>
          </a:p>
        </p:txBody>
      </p:sp>
    </p:spTree>
    <p:extLst>
      <p:ext uri="{BB962C8B-B14F-4D97-AF65-F5344CB8AC3E}">
        <p14:creationId xmlns:p14="http://schemas.microsoft.com/office/powerpoint/2010/main" val="35518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Şöyle</a:t>
            </a:r>
            <a:r>
              <a:rPr lang="en-US" dirty="0"/>
              <a:t> </a:t>
            </a:r>
            <a:r>
              <a:rPr lang="en-US" dirty="0" err="1"/>
              <a:t>bir</a:t>
            </a:r>
            <a:r>
              <a:rPr lang="en-US" dirty="0"/>
              <a:t> problem </a:t>
            </a:r>
            <a:r>
              <a:rPr lang="en-US" dirty="0" err="1"/>
              <a:t>ele</a:t>
            </a:r>
            <a:r>
              <a:rPr lang="en-US" dirty="0"/>
              <a:t> </a:t>
            </a:r>
            <a:r>
              <a:rPr lang="en-US" dirty="0" err="1"/>
              <a:t>alalım</a:t>
            </a:r>
            <a:r>
              <a:rPr lang="en-US" dirty="0"/>
              <a:t>. X </a:t>
            </a:r>
            <a:r>
              <a:rPr lang="en-US" dirty="0" err="1"/>
              <a:t>karakter</a:t>
            </a:r>
            <a:r>
              <a:rPr lang="en-US" dirty="0"/>
              <a:t> </a:t>
            </a:r>
            <a:r>
              <a:rPr lang="en-US" dirty="0" err="1"/>
              <a:t>sayısını</a:t>
            </a:r>
            <a:r>
              <a:rPr lang="en-US" dirty="0"/>
              <a:t> </a:t>
            </a:r>
            <a:r>
              <a:rPr lang="en-US" dirty="0" err="1"/>
              <a:t>ve</a:t>
            </a:r>
            <a:r>
              <a:rPr lang="en-US" dirty="0"/>
              <a:t> Y de </a:t>
            </a:r>
            <a:r>
              <a:rPr lang="en-US" dirty="0" err="1"/>
              <a:t>bu</a:t>
            </a:r>
            <a:r>
              <a:rPr lang="en-US" dirty="0"/>
              <a:t> </a:t>
            </a:r>
            <a:r>
              <a:rPr lang="en-US" dirty="0" err="1"/>
              <a:t>bir</a:t>
            </a:r>
            <a:r>
              <a:rPr lang="en-US" dirty="0"/>
              <a:t> tweet mi </a:t>
            </a:r>
            <a:r>
              <a:rPr lang="en-US" dirty="0" err="1"/>
              <a:t>değil</a:t>
            </a:r>
            <a:r>
              <a:rPr lang="en-US" dirty="0"/>
              <a:t> mi </a:t>
            </a:r>
            <a:r>
              <a:rPr lang="en-US" dirty="0" err="1"/>
              <a:t>anlamaya</a:t>
            </a:r>
            <a:r>
              <a:rPr lang="en-US" dirty="0"/>
              <a:t> </a:t>
            </a:r>
            <a:r>
              <a:rPr lang="en-US" dirty="0" err="1"/>
              <a:t>çalışıyoruz</a:t>
            </a:r>
            <a:r>
              <a:rPr lang="en-US" dirty="0"/>
              <a:t>. Sigmoid </a:t>
            </a:r>
            <a:r>
              <a:rPr lang="en-US" dirty="0" err="1"/>
              <a:t>fonksiyonu</a:t>
            </a:r>
            <a:r>
              <a:rPr lang="en-US" dirty="0"/>
              <a:t> var. </a:t>
            </a:r>
            <a:r>
              <a:rPr lang="en-US" dirty="0" err="1"/>
              <a:t>Görüyoruz</a:t>
            </a:r>
            <a:r>
              <a:rPr lang="en-US" dirty="0"/>
              <a:t> ki </a:t>
            </a:r>
            <a:r>
              <a:rPr lang="en-US" dirty="0" err="1"/>
              <a:t>fonksiyon</a:t>
            </a:r>
            <a:r>
              <a:rPr lang="en-US" dirty="0"/>
              <a:t> </a:t>
            </a:r>
            <a:r>
              <a:rPr lang="en-US" dirty="0" err="1"/>
              <a:t>pek</a:t>
            </a:r>
            <a:r>
              <a:rPr lang="en-US" dirty="0"/>
              <a:t> fit </a:t>
            </a:r>
            <a:r>
              <a:rPr lang="en-US" dirty="0" err="1"/>
              <a:t>edemyor</a:t>
            </a:r>
            <a:r>
              <a:rPr lang="en-US" dirty="0"/>
              <a:t> </a:t>
            </a:r>
            <a:r>
              <a:rPr lang="en-US" dirty="0" err="1"/>
              <a:t>ve</a:t>
            </a:r>
            <a:r>
              <a:rPr lang="en-US" dirty="0"/>
              <a:t> sigmoid in </a:t>
            </a:r>
            <a:r>
              <a:rPr lang="en-US" dirty="0" err="1"/>
              <a:t>şeklinden</a:t>
            </a:r>
            <a:r>
              <a:rPr lang="en-US" dirty="0"/>
              <a:t> </a:t>
            </a:r>
            <a:r>
              <a:rPr lang="en-US" dirty="0" err="1"/>
              <a:t>dolayı</a:t>
            </a:r>
            <a:r>
              <a:rPr lang="en-US" dirty="0"/>
              <a:t> </a:t>
            </a:r>
            <a:r>
              <a:rPr lang="en-US" dirty="0" err="1"/>
              <a:t>dataya</a:t>
            </a:r>
            <a:r>
              <a:rPr lang="en-US" dirty="0"/>
              <a:t> </a:t>
            </a:r>
            <a:r>
              <a:rPr lang="en-US" dirty="0" err="1"/>
              <a:t>oturtamıyorum</a:t>
            </a:r>
            <a:r>
              <a:rPr lang="en-US" dirty="0"/>
              <a:t>.</a:t>
            </a:r>
          </a:p>
          <a:p>
            <a:r>
              <a:rPr lang="en-US" dirty="0"/>
              <a:t>Ne </a:t>
            </a:r>
            <a:r>
              <a:rPr lang="en-US" dirty="0" err="1"/>
              <a:t>yapabilriz</a:t>
            </a:r>
            <a:r>
              <a:rPr lang="en-US" dirty="0"/>
              <a:t>: </a:t>
            </a:r>
            <a:r>
              <a:rPr lang="en-US" dirty="0" err="1"/>
              <a:t>başka</a:t>
            </a:r>
            <a:r>
              <a:rPr lang="en-US" dirty="0"/>
              <a:t> </a:t>
            </a:r>
            <a:r>
              <a:rPr lang="en-US" dirty="0" err="1"/>
              <a:t>bir</a:t>
            </a:r>
            <a:r>
              <a:rPr lang="en-US" dirty="0"/>
              <a:t> </a:t>
            </a:r>
            <a:r>
              <a:rPr lang="en-US" dirty="0" err="1"/>
              <a:t>modele</a:t>
            </a:r>
            <a:r>
              <a:rPr lang="en-US" dirty="0"/>
              <a:t> </a:t>
            </a:r>
            <a:r>
              <a:rPr lang="en-US" dirty="0" err="1"/>
              <a:t>ihtiyacım</a:t>
            </a:r>
            <a:r>
              <a:rPr lang="en-US" dirty="0"/>
              <a:t> var.</a:t>
            </a:r>
          </a:p>
        </p:txBody>
      </p:sp>
      <p:sp>
        <p:nvSpPr>
          <p:cNvPr id="4" name="Slide Number Placeholder 3"/>
          <p:cNvSpPr>
            <a:spLocks noGrp="1"/>
          </p:cNvSpPr>
          <p:nvPr>
            <p:ph type="sldNum" sz="quarter" idx="10"/>
          </p:nvPr>
        </p:nvSpPr>
        <p:spPr/>
        <p:txBody>
          <a:bodyPr/>
          <a:lstStyle/>
          <a:p>
            <a:fld id="{78DB07BF-2576-D140-9F34-ADCACCA99E93}" type="slidenum">
              <a:rPr lang="en-US" smtClean="0"/>
              <a:t>17</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18</a:t>
            </a:fld>
            <a:endParaRPr lang="en-US"/>
          </a:p>
        </p:txBody>
      </p:sp>
    </p:spTree>
    <p:extLst>
      <p:ext uri="{BB962C8B-B14F-4D97-AF65-F5344CB8AC3E}">
        <p14:creationId xmlns:p14="http://schemas.microsoft.com/office/powerpoint/2010/main" val="2509395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19</a:t>
            </a:fld>
            <a:endParaRPr lang="en-US"/>
          </a:p>
        </p:txBody>
      </p:sp>
    </p:spTree>
    <p:extLst>
      <p:ext uri="{BB962C8B-B14F-4D97-AF65-F5344CB8AC3E}">
        <p14:creationId xmlns:p14="http://schemas.microsoft.com/office/powerpoint/2010/main" val="45268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2</a:t>
            </a:fld>
            <a:endParaRPr lang="en-US"/>
          </a:p>
        </p:txBody>
      </p:sp>
    </p:spTree>
    <p:extLst>
      <p:ext uri="{BB962C8B-B14F-4D97-AF65-F5344CB8AC3E}">
        <p14:creationId xmlns:p14="http://schemas.microsoft.com/office/powerpoint/2010/main" val="878008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20</a:t>
            </a:fld>
            <a:endParaRPr lang="en-US"/>
          </a:p>
        </p:txBody>
      </p:sp>
    </p:spTree>
    <p:extLst>
      <p:ext uri="{BB962C8B-B14F-4D97-AF65-F5344CB8AC3E}">
        <p14:creationId xmlns:p14="http://schemas.microsoft.com/office/powerpoint/2010/main" val="227010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21</a:t>
            </a:fld>
            <a:endParaRPr lang="en-US"/>
          </a:p>
        </p:txBody>
      </p:sp>
    </p:spTree>
    <p:extLst>
      <p:ext uri="{BB962C8B-B14F-4D97-AF65-F5344CB8AC3E}">
        <p14:creationId xmlns:p14="http://schemas.microsoft.com/office/powerpoint/2010/main" val="3494954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22</a:t>
            </a:fld>
            <a:endParaRPr lang="en-US"/>
          </a:p>
        </p:txBody>
      </p:sp>
    </p:spTree>
    <p:extLst>
      <p:ext uri="{BB962C8B-B14F-4D97-AF65-F5344CB8AC3E}">
        <p14:creationId xmlns:p14="http://schemas.microsoft.com/office/powerpoint/2010/main" val="258622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23</a:t>
            </a:fld>
            <a:endParaRPr lang="en-US"/>
          </a:p>
        </p:txBody>
      </p:sp>
    </p:spTree>
    <p:extLst>
      <p:ext uri="{BB962C8B-B14F-4D97-AF65-F5344CB8AC3E}">
        <p14:creationId xmlns:p14="http://schemas.microsoft.com/office/powerpoint/2010/main" val="4060099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Esinlendik</a:t>
            </a:r>
            <a:r>
              <a:rPr lang="en-US" dirty="0"/>
              <a:t> ama </a:t>
            </a:r>
            <a:r>
              <a:rPr lang="en-US" dirty="0" err="1"/>
              <a:t>gerçek</a:t>
            </a:r>
            <a:r>
              <a:rPr lang="en-US" dirty="0"/>
              <a:t> </a:t>
            </a:r>
            <a:r>
              <a:rPr lang="en-US" dirty="0" err="1"/>
              <a:t>beyinden</a:t>
            </a:r>
            <a:r>
              <a:rPr lang="en-US" dirty="0"/>
              <a:t> baya </a:t>
            </a:r>
            <a:r>
              <a:rPr lang="en-US" dirty="0" err="1"/>
              <a:t>uzak</a:t>
            </a:r>
            <a:r>
              <a:rPr lang="en-US" dirty="0"/>
              <a:t> bi </a:t>
            </a:r>
            <a:r>
              <a:rPr lang="en-US" dirty="0" err="1"/>
              <a:t>yerdeyiz</a:t>
            </a:r>
            <a:r>
              <a:rPr lang="en-US" dirty="0"/>
              <a:t>.</a:t>
            </a:r>
          </a:p>
        </p:txBody>
      </p:sp>
      <p:sp>
        <p:nvSpPr>
          <p:cNvPr id="4" name="Slide Number Placeholder 3"/>
          <p:cNvSpPr>
            <a:spLocks noGrp="1"/>
          </p:cNvSpPr>
          <p:nvPr>
            <p:ph type="sldNum" sz="quarter" idx="10"/>
          </p:nvPr>
        </p:nvSpPr>
        <p:spPr/>
        <p:txBody>
          <a:bodyPr/>
          <a:lstStyle/>
          <a:p>
            <a:fld id="{78DB07BF-2576-D140-9F34-ADCACCA99E93}" type="slidenum">
              <a:rPr lang="en-US" smtClean="0"/>
              <a:t>24</a:t>
            </a:fld>
            <a:endParaRPr lang="en-US"/>
          </a:p>
        </p:txBody>
      </p:sp>
    </p:spTree>
    <p:extLst>
      <p:ext uri="{BB962C8B-B14F-4D97-AF65-F5344CB8AC3E}">
        <p14:creationId xmlns:p14="http://schemas.microsoft.com/office/powerpoint/2010/main" val="4279206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DB07BF-2576-D140-9F34-ADCACCA99E93}" type="slidenum">
              <a:rPr lang="en-US" smtClean="0"/>
              <a:t>25</a:t>
            </a:fld>
            <a:endParaRPr lang="en-US"/>
          </a:p>
        </p:txBody>
      </p:sp>
    </p:spTree>
    <p:extLst>
      <p:ext uri="{BB962C8B-B14F-4D97-AF65-F5344CB8AC3E}">
        <p14:creationId xmlns:p14="http://schemas.microsoft.com/office/powerpoint/2010/main" val="307309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3</a:t>
            </a:fld>
            <a:endParaRPr lang="en-US"/>
          </a:p>
        </p:txBody>
      </p:sp>
    </p:spTree>
    <p:extLst>
      <p:ext uri="{BB962C8B-B14F-4D97-AF65-F5344CB8AC3E}">
        <p14:creationId xmlns:p14="http://schemas.microsoft.com/office/powerpoint/2010/main" val="410953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4</a:t>
            </a:fld>
            <a:endParaRPr lang="en-US"/>
          </a:p>
        </p:txBody>
      </p:sp>
    </p:spTree>
    <p:extLst>
      <p:ext uri="{BB962C8B-B14F-4D97-AF65-F5344CB8AC3E}">
        <p14:creationId xmlns:p14="http://schemas.microsoft.com/office/powerpoint/2010/main" val="75834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5</a:t>
            </a:fld>
            <a:endParaRPr lang="en-US"/>
          </a:p>
        </p:txBody>
      </p:sp>
    </p:spTree>
    <p:extLst>
      <p:ext uri="{BB962C8B-B14F-4D97-AF65-F5344CB8AC3E}">
        <p14:creationId xmlns:p14="http://schemas.microsoft.com/office/powerpoint/2010/main" val="78803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6</a:t>
            </a:fld>
            <a:endParaRPr lang="en-US"/>
          </a:p>
        </p:txBody>
      </p:sp>
    </p:spTree>
    <p:extLst>
      <p:ext uri="{BB962C8B-B14F-4D97-AF65-F5344CB8AC3E}">
        <p14:creationId xmlns:p14="http://schemas.microsoft.com/office/powerpoint/2010/main" val="240789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7</a:t>
            </a:fld>
            <a:endParaRPr lang="en-US"/>
          </a:p>
        </p:txBody>
      </p:sp>
    </p:spTree>
    <p:extLst>
      <p:ext uri="{BB962C8B-B14F-4D97-AF65-F5344CB8AC3E}">
        <p14:creationId xmlns:p14="http://schemas.microsoft.com/office/powerpoint/2010/main" val="30294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8</a:t>
            </a:fld>
            <a:endParaRPr lang="en-US"/>
          </a:p>
        </p:txBody>
      </p:sp>
    </p:spTree>
    <p:extLst>
      <p:ext uri="{BB962C8B-B14F-4D97-AF65-F5344CB8AC3E}">
        <p14:creationId xmlns:p14="http://schemas.microsoft.com/office/powerpoint/2010/main" val="2433118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8DB07BF-2576-D140-9F34-ADCACCA99E93}" type="slidenum">
              <a:rPr lang="en-US" smtClean="0"/>
              <a:t>9</a:t>
            </a:fld>
            <a:endParaRPr lang="en-US"/>
          </a:p>
        </p:txBody>
      </p:sp>
    </p:spTree>
    <p:extLst>
      <p:ext uri="{BB962C8B-B14F-4D97-AF65-F5344CB8AC3E}">
        <p14:creationId xmlns:p14="http://schemas.microsoft.com/office/powerpoint/2010/main" val="184640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7389-FB1F-A860-211C-F7F3E85AC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373D4CD-5900-C0C2-1A40-C529B6DDE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ECEFEB2C-874C-2FF5-4929-EF5108722460}"/>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5" name="Footer Placeholder 4">
            <a:extLst>
              <a:ext uri="{FF2B5EF4-FFF2-40B4-BE49-F238E27FC236}">
                <a16:creationId xmlns:a16="http://schemas.microsoft.com/office/drawing/2014/main" id="{C331A089-4FCD-6B96-6DB6-E7798B3109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0327DA9-3F8A-55A0-87F7-9B3CCC37BB6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468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3493-8365-6E41-59B4-6ABD0B37713E}"/>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32E464C-9D13-2AE5-E24F-8D5DBC859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C6BB260-E981-4D19-12BF-15DCA1F4AD1C}"/>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5" name="Footer Placeholder 4">
            <a:extLst>
              <a:ext uri="{FF2B5EF4-FFF2-40B4-BE49-F238E27FC236}">
                <a16:creationId xmlns:a16="http://schemas.microsoft.com/office/drawing/2014/main" id="{CD766565-1F65-44EE-7E29-8B3C6B8BC8E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20ACF3-9719-06E6-FF81-82C90789E0A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136728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B6BCB-2B05-836A-BF74-8A382D568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D220FD33-C84A-AB09-FD53-AD3B1283DE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2EEE611-A633-8859-FC16-186582C8BBE4}"/>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5" name="Footer Placeholder 4">
            <a:extLst>
              <a:ext uri="{FF2B5EF4-FFF2-40B4-BE49-F238E27FC236}">
                <a16:creationId xmlns:a16="http://schemas.microsoft.com/office/drawing/2014/main" id="{8A765C21-2DBE-91EE-24B3-5F6A310CDAF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10F2205-F826-576A-7474-9639D57927E9}"/>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08537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8829D-F75B-4505-94C4-71124CDC0E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955CFA67-2F8B-4995-9D4A-D7F6DB7A9E4B}"/>
              </a:ext>
            </a:extLst>
          </p:cNvPr>
          <p:cNvSpPr>
            <a:spLocks noGrp="1"/>
          </p:cNvSpPr>
          <p:nvPr>
            <p:ph type="body" sz="quarter" idx="10" hasCustomPrompt="1"/>
          </p:nvPr>
        </p:nvSpPr>
        <p:spPr>
          <a:xfrm>
            <a:off x="3432514" y="1343696"/>
            <a:ext cx="5326971" cy="1051570"/>
          </a:xfrm>
          <a:prstGeom prst="rect">
            <a:avLst/>
          </a:prstGeom>
        </p:spPr>
        <p:txBody>
          <a:bodyPr wrap="square">
            <a:spAutoFit/>
          </a:bodyPr>
          <a:lstStyle>
            <a:lvl1pPr marL="0" indent="0">
              <a:buNone/>
              <a:defRPr lang="en-US" sz="3000" b="1" dirty="0" smtClean="0">
                <a:solidFill>
                  <a:prstClr val="white"/>
                </a:solidFill>
                <a:latin typeface="Arial" charset="0"/>
                <a:ea typeface="Arial" charset="0"/>
                <a:cs typeface="Arial" charset="0"/>
              </a:defRPr>
            </a:lvl1pPr>
          </a:lstStyle>
          <a:p>
            <a:pPr algn="ctr" defTabSz="685800"/>
            <a:r>
              <a:rPr lang="tr-TR" sz="3000" b="1">
                <a:solidFill>
                  <a:prstClr val="white"/>
                </a:solidFill>
                <a:latin typeface="Arial" charset="0"/>
                <a:ea typeface="Arial" charset="0"/>
                <a:cs typeface="Arial" charset="0"/>
              </a:rPr>
              <a:t>SUNUM BAŞLIĞINI BURAYA</a:t>
            </a:r>
          </a:p>
          <a:p>
            <a:pPr algn="ctr" defTabSz="685800"/>
            <a:r>
              <a:rPr lang="tr-TR" sz="3000" b="1">
                <a:solidFill>
                  <a:prstClr val="white"/>
                </a:solidFill>
                <a:latin typeface="Arial" charset="0"/>
                <a:ea typeface="Arial" charset="0"/>
                <a:cs typeface="Arial" charset="0"/>
              </a:rPr>
              <a:t>TIKLAYARAK YAZINIZ</a:t>
            </a:r>
          </a:p>
        </p:txBody>
      </p:sp>
      <p:sp>
        <p:nvSpPr>
          <p:cNvPr id="15" name="Text Placeholder 14">
            <a:extLst>
              <a:ext uri="{FF2B5EF4-FFF2-40B4-BE49-F238E27FC236}">
                <a16:creationId xmlns:a16="http://schemas.microsoft.com/office/drawing/2014/main" id="{98006F26-7074-4181-BD68-EA627195B4E5}"/>
              </a:ext>
            </a:extLst>
          </p:cNvPr>
          <p:cNvSpPr>
            <a:spLocks noGrp="1"/>
          </p:cNvSpPr>
          <p:nvPr>
            <p:ph type="body" sz="quarter" idx="11" hasCustomPrompt="1"/>
          </p:nvPr>
        </p:nvSpPr>
        <p:spPr>
          <a:xfrm>
            <a:off x="4664454" y="2572340"/>
            <a:ext cx="2847657" cy="313932"/>
          </a:xfrm>
          <a:prstGeom prst="rect">
            <a:avLst/>
          </a:prstGeom>
        </p:spPr>
        <p:txBody>
          <a:bodyPr>
            <a:spAutoFit/>
          </a:bodyPr>
          <a:lstStyle>
            <a:lvl1pPr marL="0" indent="0">
              <a:buNone/>
              <a:defRPr lang="en-US" sz="1600" dirty="0" smtClean="0">
                <a:solidFill>
                  <a:prstClr val="white"/>
                </a:solidFill>
                <a:latin typeface="Arial" charset="0"/>
                <a:ea typeface="Arial" charset="0"/>
                <a:cs typeface="Arial" charset="0"/>
              </a:defRPr>
            </a:lvl1pPr>
            <a:lvl2pPr marL="228600" indent="0">
              <a:buNone/>
              <a:defRPr lang="en-US" sz="1800" dirty="0" smtClean="0"/>
            </a:lvl2pPr>
            <a:lvl3pPr marL="685800" indent="0">
              <a:buNone/>
              <a:defRPr lang="en-US" sz="1800" dirty="0" smtClean="0"/>
            </a:lvl3pPr>
            <a:lvl4pPr marL="1143000" indent="0">
              <a:buNone/>
              <a:defRPr lang="en-US" dirty="0" smtClean="0"/>
            </a:lvl4pPr>
            <a:lvl5pPr marL="1600200" indent="0">
              <a:buNone/>
              <a:defRPr lang="tr-TR" dirty="0"/>
            </a:lvl5pPr>
          </a:lstStyle>
          <a:p>
            <a:pPr marL="0" lvl="0" algn="ctr" defTabSz="685800"/>
            <a:r>
              <a:rPr lang="tr-TR"/>
              <a:t>SUNUM TARİHİ</a:t>
            </a:r>
            <a:endParaRPr lang="en-US"/>
          </a:p>
        </p:txBody>
      </p:sp>
      <p:sp>
        <p:nvSpPr>
          <p:cNvPr id="17" name="Text Placeholder 16">
            <a:extLst>
              <a:ext uri="{FF2B5EF4-FFF2-40B4-BE49-F238E27FC236}">
                <a16:creationId xmlns:a16="http://schemas.microsoft.com/office/drawing/2014/main" id="{267332EC-221E-4375-8C3C-70B3D4119F0C}"/>
              </a:ext>
            </a:extLst>
          </p:cNvPr>
          <p:cNvSpPr>
            <a:spLocks noGrp="1"/>
          </p:cNvSpPr>
          <p:nvPr>
            <p:ph type="body" sz="quarter" idx="12" hasCustomPrompt="1"/>
          </p:nvPr>
        </p:nvSpPr>
        <p:spPr>
          <a:xfrm>
            <a:off x="3821785" y="4254367"/>
            <a:ext cx="4532993" cy="738664"/>
          </a:xfrm>
          <a:prstGeom prst="rect">
            <a:avLst/>
          </a:prstGeom>
        </p:spPr>
        <p:txBody>
          <a:bodyPr>
            <a:spAutoFit/>
          </a:bodyPr>
          <a:lstStyle>
            <a:lvl1pPr marL="0" indent="0">
              <a:lnSpc>
                <a:spcPct val="100000"/>
              </a:lnSpc>
              <a:spcBef>
                <a:spcPts val="0"/>
              </a:spcBef>
              <a:buNone/>
              <a:defRPr lang="en-US" sz="2100" smtClean="0">
                <a:solidFill>
                  <a:prstClr val="white"/>
                </a:solidFill>
                <a:latin typeface="Arial" charset="0"/>
                <a:ea typeface="Arial" charset="0"/>
                <a:cs typeface="Arial"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tr-TR"/>
            </a:lvl5pPr>
          </a:lstStyle>
          <a:p>
            <a:pPr algn="ctr" defTabSz="685800"/>
            <a:r>
              <a:rPr lang="tr-TR" sz="2100">
                <a:solidFill>
                  <a:prstClr val="white"/>
                </a:solidFill>
                <a:latin typeface="Arial" charset="0"/>
                <a:ea typeface="Arial" charset="0"/>
                <a:cs typeface="Arial" charset="0"/>
              </a:rPr>
              <a:t>Sunum Yapan Ad Soyad</a:t>
            </a:r>
          </a:p>
          <a:p>
            <a:pPr algn="ctr" defTabSz="685800"/>
            <a:r>
              <a:rPr lang="tr-TR" sz="2100">
                <a:solidFill>
                  <a:prstClr val="white"/>
                </a:solidFill>
                <a:latin typeface="Arial" charset="0"/>
                <a:ea typeface="Arial" charset="0"/>
                <a:cs typeface="Arial" charset="0"/>
              </a:rPr>
              <a:t>Sunum Yapanın Ünvanı</a:t>
            </a:r>
          </a:p>
        </p:txBody>
      </p:sp>
    </p:spTree>
    <p:extLst>
      <p:ext uri="{BB962C8B-B14F-4D97-AF65-F5344CB8AC3E}">
        <p14:creationId xmlns:p14="http://schemas.microsoft.com/office/powerpoint/2010/main" val="428738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07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679-55B8-38C8-215B-088EEF0F1272}"/>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1D12AF-2BF4-55B6-2115-6C8755AAB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83E9763-0EFE-D75E-E879-682ACC40DF17}"/>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5" name="Footer Placeholder 4">
            <a:extLst>
              <a:ext uri="{FF2B5EF4-FFF2-40B4-BE49-F238E27FC236}">
                <a16:creationId xmlns:a16="http://schemas.microsoft.com/office/drawing/2014/main" id="{FC8DD642-F9E8-0170-2527-39652BEE4A7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01073AF-BB79-DA37-2B89-2A0A6922DD7A}"/>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70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DC16-428F-E738-D70F-710ADF781C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D6A34D3-E31A-1885-C114-364A240B27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90DAB-3517-CEDC-8388-23FD3DACF021}"/>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5" name="Footer Placeholder 4">
            <a:extLst>
              <a:ext uri="{FF2B5EF4-FFF2-40B4-BE49-F238E27FC236}">
                <a16:creationId xmlns:a16="http://schemas.microsoft.com/office/drawing/2014/main" id="{26E997CB-86D9-CD49-FBC9-FA7306AE54A5}"/>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F6B5F28-41C2-6B0C-D402-6E0AC1EF4541}"/>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327646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9DCE-2CED-D437-1735-F523AB04203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254722B6-0FA9-379E-2BBE-2E56B8BF2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5AD7343-318C-1E7F-9AC6-AC984FC6F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ABBF6A5-34B0-064E-4C96-E8D0078EC18A}"/>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6" name="Footer Placeholder 5">
            <a:extLst>
              <a:ext uri="{FF2B5EF4-FFF2-40B4-BE49-F238E27FC236}">
                <a16:creationId xmlns:a16="http://schemas.microsoft.com/office/drawing/2014/main" id="{B8485447-8781-D356-1AEB-BA27BD395BA6}"/>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3045664-8396-F3F8-39E7-468B661895C7}"/>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74768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C45-43B8-6FD2-7075-67D35EF99B1F}"/>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AEEE735-D44A-DF59-A5A4-A4306E41F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868B8-AFEE-A087-BB7A-BEA0D8BD6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3F63EE1-EE49-9CB7-5014-29C28E559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68BC0-94DE-383B-9F9E-CEADAB16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02033A8-F12B-A964-0C17-A9F27F816E5D}"/>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8" name="Footer Placeholder 7">
            <a:extLst>
              <a:ext uri="{FF2B5EF4-FFF2-40B4-BE49-F238E27FC236}">
                <a16:creationId xmlns:a16="http://schemas.microsoft.com/office/drawing/2014/main" id="{E474C969-E93F-16AE-2BD8-A03155314F2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1C23C7E-8AFD-B66F-8F70-078FA77B884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94122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49A-ECA9-F07B-FF4C-1465F62B16B5}"/>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DF0FFAEB-8060-2C8A-FE72-F59DC9C249B3}"/>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4" name="Footer Placeholder 3">
            <a:extLst>
              <a:ext uri="{FF2B5EF4-FFF2-40B4-BE49-F238E27FC236}">
                <a16:creationId xmlns:a16="http://schemas.microsoft.com/office/drawing/2014/main" id="{B2005B39-4A81-B1E2-9F42-2E3CF8626B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731DC2CB-BB8C-CAB7-9DBB-8D28E07705D5}"/>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111397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D3DC4-CABD-CAED-49E5-9A99859110A2}"/>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3" name="Footer Placeholder 2">
            <a:extLst>
              <a:ext uri="{FF2B5EF4-FFF2-40B4-BE49-F238E27FC236}">
                <a16:creationId xmlns:a16="http://schemas.microsoft.com/office/drawing/2014/main" id="{18144FA9-0B63-68BB-C173-443BC789E249}"/>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86FDE609-DA01-FE5F-FFBF-A2F597F4CB84}"/>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45879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1543-3909-5D48-323B-A5CB3C136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34C7AB15-D8E2-D815-4C4E-507DFD43C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9E270219-92B9-F54C-C04F-481341980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863E-048A-EF18-354D-5D6A4A60E237}"/>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6" name="Footer Placeholder 5">
            <a:extLst>
              <a:ext uri="{FF2B5EF4-FFF2-40B4-BE49-F238E27FC236}">
                <a16:creationId xmlns:a16="http://schemas.microsoft.com/office/drawing/2014/main" id="{CD4A726F-7FCA-DF84-29A7-9D5561507C3C}"/>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EDFE146-CD1D-BA59-2B26-FE95CEFA924F}"/>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47833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07B4-B7DC-7E6E-5D6C-D99744EA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DD82EDC9-AF76-4C44-1E93-AD91555F6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5F3AAF14-0BCC-741C-FEB5-2EAD9C6A5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8AB94-1AA9-4A63-E02B-C7B00BE083C2}"/>
              </a:ext>
            </a:extLst>
          </p:cNvPr>
          <p:cNvSpPr>
            <a:spLocks noGrp="1"/>
          </p:cNvSpPr>
          <p:nvPr>
            <p:ph type="dt" sz="half" idx="10"/>
          </p:nvPr>
        </p:nvSpPr>
        <p:spPr/>
        <p:txBody>
          <a:bodyPr/>
          <a:lstStyle/>
          <a:p>
            <a:fld id="{9103C8AC-F847-6148-BF1E-A1B65C7CDFC8}" type="datetimeFigureOut">
              <a:rPr lang="en-TR" smtClean="0"/>
              <a:t>7.11.2023</a:t>
            </a:fld>
            <a:endParaRPr lang="en-TR"/>
          </a:p>
        </p:txBody>
      </p:sp>
      <p:sp>
        <p:nvSpPr>
          <p:cNvPr id="6" name="Footer Placeholder 5">
            <a:extLst>
              <a:ext uri="{FF2B5EF4-FFF2-40B4-BE49-F238E27FC236}">
                <a16:creationId xmlns:a16="http://schemas.microsoft.com/office/drawing/2014/main" id="{DF8B6273-B000-D4D8-55F6-4614A6D5447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F8CC28F-0525-1609-F22B-EC766EAA70ED}"/>
              </a:ext>
            </a:extLst>
          </p:cNvPr>
          <p:cNvSpPr>
            <a:spLocks noGrp="1"/>
          </p:cNvSpPr>
          <p:nvPr>
            <p:ph type="sldNum" sz="quarter" idx="12"/>
          </p:nvPr>
        </p:nvSpPr>
        <p:spPr/>
        <p:txBody>
          <a:bodyPr/>
          <a:lstStyle/>
          <a:p>
            <a:fld id="{717AE802-03B8-DA41-AC36-E1A8D1639C1E}" type="slidenum">
              <a:rPr lang="en-TR" smtClean="0"/>
              <a:t>‹#›</a:t>
            </a:fld>
            <a:endParaRPr lang="en-TR"/>
          </a:p>
        </p:txBody>
      </p:sp>
    </p:spTree>
    <p:extLst>
      <p:ext uri="{BB962C8B-B14F-4D97-AF65-F5344CB8AC3E}">
        <p14:creationId xmlns:p14="http://schemas.microsoft.com/office/powerpoint/2010/main" val="225466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DD0E6-0B66-F00C-5586-07FB8D362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EC3C033-A406-9F04-4703-AF6EF761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DF0C7F82-2FC2-EE0D-81C6-7DB544FC9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3C8AC-F847-6148-BF1E-A1B65C7CDFC8}" type="datetimeFigureOut">
              <a:rPr lang="en-TR" smtClean="0"/>
              <a:t>7.11.2023</a:t>
            </a:fld>
            <a:endParaRPr lang="en-TR"/>
          </a:p>
        </p:txBody>
      </p:sp>
      <p:sp>
        <p:nvSpPr>
          <p:cNvPr id="5" name="Footer Placeholder 4">
            <a:extLst>
              <a:ext uri="{FF2B5EF4-FFF2-40B4-BE49-F238E27FC236}">
                <a16:creationId xmlns:a16="http://schemas.microsoft.com/office/drawing/2014/main" id="{8BFBA7DF-B038-B4C3-78AE-D9D6AB77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09A7F487-70B7-B89E-0880-96019204B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E802-03B8-DA41-AC36-E1A8D1639C1E}" type="slidenum">
              <a:rPr lang="en-TR" smtClean="0"/>
              <a:t>‹#›</a:t>
            </a:fld>
            <a:endParaRPr lang="en-TR"/>
          </a:p>
        </p:txBody>
      </p:sp>
    </p:spTree>
    <p:extLst>
      <p:ext uri="{BB962C8B-B14F-4D97-AF65-F5344CB8AC3E}">
        <p14:creationId xmlns:p14="http://schemas.microsoft.com/office/powerpoint/2010/main" val="3391131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www.youtube.com/@ghassemi"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youtube.com/@ghassemi" TargetMode="External"/><Relationship Id="rId7" Type="http://schemas.openxmlformats.org/officeDocument/2006/relationships/customXml" Target="../ink/ink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customXml" Target="../ink/ink1.xm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youtube.com/@ghassem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ghassemi"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9C35328-0995-44F3-8843-4C6FB84E5C30}"/>
              </a:ext>
            </a:extLst>
          </p:cNvPr>
          <p:cNvSpPr>
            <a:spLocks noGrp="1"/>
          </p:cNvSpPr>
          <p:nvPr>
            <p:ph type="body" sz="quarter" idx="10"/>
          </p:nvPr>
        </p:nvSpPr>
        <p:spPr>
          <a:xfrm>
            <a:off x="1117600" y="1313216"/>
            <a:ext cx="9956800" cy="480131"/>
          </a:xfrm>
        </p:spPr>
        <p:txBody>
          <a:bodyPr wrap="square" lIns="91440" tIns="45720" rIns="91440" bIns="45720" anchor="t">
            <a:spAutoFit/>
          </a:bodyPr>
          <a:lstStyle/>
          <a:p>
            <a:pPr algn="ctr"/>
            <a:r>
              <a:rPr lang="tr-TR" sz="2800" dirty="0" err="1">
                <a:effectLst/>
                <a:latin typeface="Arial" panose="020B0604020202020204" pitchFamily="34" charset="0"/>
                <a:ea typeface="Times New Roman" panose="02020603050405020304" pitchFamily="18" charset="0"/>
                <a:cs typeface="Arial" panose="020B0604020202020204" pitchFamily="34" charset="0"/>
              </a:rPr>
              <a:t>Applied</a:t>
            </a:r>
            <a:r>
              <a:rPr lang="tr-TR" sz="2800" dirty="0">
                <a:effectLst/>
                <a:latin typeface="Arial" panose="020B0604020202020204" pitchFamily="34" charset="0"/>
                <a:ea typeface="Times New Roman" panose="02020603050405020304" pitchFamily="18" charset="0"/>
                <a:cs typeface="Arial" panose="020B0604020202020204" pitchFamily="34" charset="0"/>
              </a:rPr>
              <a:t> NLP </a:t>
            </a:r>
            <a:r>
              <a:rPr lang="tr-TR" sz="2800" dirty="0" err="1">
                <a:effectLst/>
                <a:latin typeface="Arial" panose="020B0604020202020204" pitchFamily="34" charset="0"/>
                <a:ea typeface="Times New Roman" panose="02020603050405020304" pitchFamily="18" charset="0"/>
                <a:cs typeface="Arial" panose="020B0604020202020204" pitchFamily="34" charset="0"/>
              </a:rPr>
              <a:t>with</a:t>
            </a:r>
            <a:r>
              <a:rPr lang="tr-TR" sz="2800" dirty="0">
                <a:effectLst/>
                <a:latin typeface="Arial" panose="020B0604020202020204" pitchFamily="34" charset="0"/>
                <a:ea typeface="Times New Roman" panose="02020603050405020304" pitchFamily="18" charset="0"/>
                <a:cs typeface="Arial" panose="020B0604020202020204" pitchFamily="34" charset="0"/>
              </a:rPr>
              <a:t> </a:t>
            </a:r>
            <a:r>
              <a:rPr lang="tr-TR" sz="2800" dirty="0" err="1">
                <a:effectLst/>
                <a:latin typeface="Arial" panose="020B0604020202020204" pitchFamily="34" charset="0"/>
                <a:ea typeface="Times New Roman" panose="02020603050405020304" pitchFamily="18" charset="0"/>
                <a:cs typeface="Arial" panose="020B0604020202020204" pitchFamily="34" charset="0"/>
              </a:rPr>
              <a:t>Python</a:t>
            </a:r>
            <a:endParaRPr lang="tr-TR" sz="2800"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8133B17B-A78D-4E5A-92FC-1B6447ED9B8C}"/>
              </a:ext>
            </a:extLst>
          </p:cNvPr>
          <p:cNvSpPr>
            <a:spLocks noGrp="1"/>
          </p:cNvSpPr>
          <p:nvPr>
            <p:ph type="body" sz="quarter" idx="11"/>
          </p:nvPr>
        </p:nvSpPr>
        <p:spPr>
          <a:xfrm>
            <a:off x="2995450" y="2983353"/>
            <a:ext cx="6011916" cy="1740989"/>
          </a:xfrm>
        </p:spPr>
        <p:txBody>
          <a:bodyPr wrap="square" lIns="91440" tIns="45720" rIns="91440" bIns="45720" anchor="t">
            <a:spAutoFit/>
          </a:bodyPr>
          <a:lstStyle/>
          <a:p>
            <a:pPr algn="ctr" defTabSz="685800"/>
            <a:r>
              <a:rPr lang="tr-TR" sz="1800" b="1" dirty="0" err="1">
                <a:latin typeface="Arial"/>
                <a:cs typeface="Arial"/>
              </a:rPr>
              <a:t>Intro</a:t>
            </a:r>
            <a:r>
              <a:rPr lang="tr-TR" sz="1800" b="1" dirty="0">
                <a:latin typeface="Arial"/>
                <a:cs typeface="Arial"/>
              </a:rPr>
              <a:t> </a:t>
            </a:r>
            <a:r>
              <a:rPr lang="tr-TR" sz="1800" b="1" dirty="0" err="1">
                <a:latin typeface="Arial"/>
                <a:cs typeface="Arial"/>
              </a:rPr>
              <a:t>to</a:t>
            </a:r>
            <a:r>
              <a:rPr lang="tr-TR" sz="1800" b="1" dirty="0">
                <a:latin typeface="Arial"/>
                <a:cs typeface="Arial"/>
              </a:rPr>
              <a:t> </a:t>
            </a:r>
            <a:r>
              <a:rPr lang="tr-TR" sz="1800" b="1" dirty="0" err="1">
                <a:latin typeface="Arial"/>
                <a:cs typeface="Arial"/>
              </a:rPr>
              <a:t>Neural</a:t>
            </a:r>
            <a:r>
              <a:rPr lang="tr-TR" sz="1800" b="1" dirty="0">
                <a:latin typeface="Arial"/>
                <a:cs typeface="Arial"/>
              </a:rPr>
              <a:t> Network</a:t>
            </a:r>
          </a:p>
          <a:p>
            <a:pPr algn="ctr" defTabSz="685800"/>
            <a:endParaRPr lang="tr-TR" sz="1800" b="1" dirty="0">
              <a:latin typeface="Arial"/>
              <a:cs typeface="Arial"/>
            </a:endParaRPr>
          </a:p>
          <a:p>
            <a:pPr algn="ctr" defTabSz="685800"/>
            <a:r>
              <a:rPr lang="tr-TR" sz="1800" b="1" dirty="0">
                <a:latin typeface="Arial"/>
                <a:cs typeface="Arial"/>
              </a:rPr>
              <a:t> </a:t>
            </a:r>
          </a:p>
          <a:p>
            <a:pPr algn="ctr" defTabSz="685800"/>
            <a:r>
              <a:rPr lang="tr-TR" sz="1400" dirty="0">
                <a:latin typeface="Arial"/>
                <a:cs typeface="Arial"/>
              </a:rPr>
              <a:t>8 Kasım</a:t>
            </a:r>
            <a:r>
              <a:rPr lang="en-US" sz="1400" dirty="0">
                <a:latin typeface="Arial"/>
                <a:cs typeface="Arial"/>
              </a:rPr>
              <a:t> </a:t>
            </a:r>
            <a:r>
              <a:rPr lang="tr-TR" sz="1400" dirty="0">
                <a:latin typeface="Arial"/>
                <a:cs typeface="Arial"/>
              </a:rPr>
              <a:t>2023</a:t>
            </a:r>
            <a:endParaRPr lang="sk-SK" sz="1400" dirty="0"/>
          </a:p>
          <a:p>
            <a:pPr algn="ctr"/>
            <a:endParaRPr lang="tr-TR" sz="1400" dirty="0"/>
          </a:p>
        </p:txBody>
      </p:sp>
    </p:spTree>
    <p:extLst>
      <p:ext uri="{BB962C8B-B14F-4D97-AF65-F5344CB8AC3E}">
        <p14:creationId xmlns:p14="http://schemas.microsoft.com/office/powerpoint/2010/main" val="11395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648D6953-8FD2-2013-41E2-D71CC0944784}"/>
              </a:ext>
            </a:extLst>
          </p:cNvPr>
          <p:cNvPicPr>
            <a:picLocks noChangeAspect="1"/>
          </p:cNvPicPr>
          <p:nvPr/>
        </p:nvPicPr>
        <p:blipFill>
          <a:blip r:embed="rId3"/>
          <a:stretch>
            <a:fillRect/>
          </a:stretch>
        </p:blipFill>
        <p:spPr>
          <a:xfrm>
            <a:off x="1531556" y="1468582"/>
            <a:ext cx="8911692" cy="3976254"/>
          </a:xfrm>
          <a:prstGeom prst="rect">
            <a:avLst/>
          </a:prstGeom>
        </p:spPr>
      </p:pic>
      <p:sp>
        <p:nvSpPr>
          <p:cNvPr id="4" name="Rectangle 3">
            <a:extLst>
              <a:ext uri="{FF2B5EF4-FFF2-40B4-BE49-F238E27FC236}">
                <a16:creationId xmlns:a16="http://schemas.microsoft.com/office/drawing/2014/main" id="{62B6A11D-999D-605E-1B32-0760B9E4205F}"/>
              </a:ext>
            </a:extLst>
          </p:cNvPr>
          <p:cNvSpPr/>
          <p:nvPr/>
        </p:nvSpPr>
        <p:spPr>
          <a:xfrm>
            <a:off x="9365673" y="5084618"/>
            <a:ext cx="1662546" cy="135774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99314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65709B8E-1851-06A6-4E7B-26A963970B64}"/>
              </a:ext>
            </a:extLst>
          </p:cNvPr>
          <p:cNvPicPr>
            <a:picLocks noChangeAspect="1"/>
          </p:cNvPicPr>
          <p:nvPr/>
        </p:nvPicPr>
        <p:blipFill>
          <a:blip r:embed="rId3"/>
          <a:stretch>
            <a:fillRect/>
          </a:stretch>
        </p:blipFill>
        <p:spPr>
          <a:xfrm>
            <a:off x="2236430" y="1680729"/>
            <a:ext cx="7719140" cy="3496541"/>
          </a:xfrm>
          <a:prstGeom prst="rect">
            <a:avLst/>
          </a:prstGeom>
        </p:spPr>
      </p:pic>
    </p:spTree>
    <p:extLst>
      <p:ext uri="{BB962C8B-B14F-4D97-AF65-F5344CB8AC3E}">
        <p14:creationId xmlns:p14="http://schemas.microsoft.com/office/powerpoint/2010/main" val="348665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80430BE3-2D7C-9B99-95D8-8D29F1D847E3}"/>
              </a:ext>
            </a:extLst>
          </p:cNvPr>
          <p:cNvPicPr>
            <a:picLocks noChangeAspect="1"/>
          </p:cNvPicPr>
          <p:nvPr/>
        </p:nvPicPr>
        <p:blipFill>
          <a:blip r:embed="rId3"/>
          <a:stretch>
            <a:fillRect/>
          </a:stretch>
        </p:blipFill>
        <p:spPr>
          <a:xfrm>
            <a:off x="1893535" y="1676399"/>
            <a:ext cx="8455815" cy="3532909"/>
          </a:xfrm>
          <a:prstGeom prst="rect">
            <a:avLst/>
          </a:prstGeom>
        </p:spPr>
      </p:pic>
    </p:spTree>
    <p:extLst>
      <p:ext uri="{BB962C8B-B14F-4D97-AF65-F5344CB8AC3E}">
        <p14:creationId xmlns:p14="http://schemas.microsoft.com/office/powerpoint/2010/main" val="3988549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a:t>
            </a:r>
          </a:p>
        </p:txBody>
      </p:sp>
      <p:pic>
        <p:nvPicPr>
          <p:cNvPr id="3" name="Picture 2">
            <a:extLst>
              <a:ext uri="{FF2B5EF4-FFF2-40B4-BE49-F238E27FC236}">
                <a16:creationId xmlns:a16="http://schemas.microsoft.com/office/drawing/2014/main" id="{7A35B311-7FE2-5F3B-5E9D-EE4D425D63BB}"/>
              </a:ext>
            </a:extLst>
          </p:cNvPr>
          <p:cNvPicPr>
            <a:picLocks noChangeAspect="1"/>
          </p:cNvPicPr>
          <p:nvPr/>
        </p:nvPicPr>
        <p:blipFill>
          <a:blip r:embed="rId3"/>
          <a:stretch>
            <a:fillRect/>
          </a:stretch>
        </p:blipFill>
        <p:spPr>
          <a:xfrm>
            <a:off x="1180768" y="1634836"/>
            <a:ext cx="10270591" cy="3223491"/>
          </a:xfrm>
          <a:prstGeom prst="rect">
            <a:avLst/>
          </a:prstGeom>
        </p:spPr>
      </p:pic>
    </p:spTree>
    <p:extLst>
      <p:ext uri="{BB962C8B-B14F-4D97-AF65-F5344CB8AC3E}">
        <p14:creationId xmlns:p14="http://schemas.microsoft.com/office/powerpoint/2010/main" val="3055967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a:t>
            </a:r>
          </a:p>
        </p:txBody>
      </p:sp>
      <p:pic>
        <p:nvPicPr>
          <p:cNvPr id="3" name="Picture 2">
            <a:extLst>
              <a:ext uri="{FF2B5EF4-FFF2-40B4-BE49-F238E27FC236}">
                <a16:creationId xmlns:a16="http://schemas.microsoft.com/office/drawing/2014/main" id="{27A6CCDA-02D4-2D1F-0A47-C3993BFF4E2B}"/>
              </a:ext>
            </a:extLst>
          </p:cNvPr>
          <p:cNvPicPr>
            <a:picLocks noChangeAspect="1"/>
          </p:cNvPicPr>
          <p:nvPr/>
        </p:nvPicPr>
        <p:blipFill>
          <a:blip r:embed="rId3"/>
          <a:stretch>
            <a:fillRect/>
          </a:stretch>
        </p:blipFill>
        <p:spPr>
          <a:xfrm>
            <a:off x="653473" y="2359891"/>
            <a:ext cx="3098800" cy="2387600"/>
          </a:xfrm>
          <a:prstGeom prst="rect">
            <a:avLst/>
          </a:prstGeom>
        </p:spPr>
      </p:pic>
      <p:pic>
        <p:nvPicPr>
          <p:cNvPr id="4" name="Picture 3">
            <a:extLst>
              <a:ext uri="{FF2B5EF4-FFF2-40B4-BE49-F238E27FC236}">
                <a16:creationId xmlns:a16="http://schemas.microsoft.com/office/drawing/2014/main" id="{B29285F6-477F-C002-B9FA-A81A0CB1F52D}"/>
              </a:ext>
            </a:extLst>
          </p:cNvPr>
          <p:cNvPicPr>
            <a:picLocks noChangeAspect="1"/>
          </p:cNvPicPr>
          <p:nvPr/>
        </p:nvPicPr>
        <p:blipFill>
          <a:blip r:embed="rId4"/>
          <a:stretch>
            <a:fillRect/>
          </a:stretch>
        </p:blipFill>
        <p:spPr>
          <a:xfrm>
            <a:off x="4375727" y="817282"/>
            <a:ext cx="7010400" cy="5223435"/>
          </a:xfrm>
          <a:prstGeom prst="rect">
            <a:avLst/>
          </a:prstGeom>
        </p:spPr>
      </p:pic>
    </p:spTree>
    <p:extLst>
      <p:ext uri="{BB962C8B-B14F-4D97-AF65-F5344CB8AC3E}">
        <p14:creationId xmlns:p14="http://schemas.microsoft.com/office/powerpoint/2010/main" val="141948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Activation</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BEDD3E0A-0259-AF93-29BA-4ACD32CDBD62}"/>
              </a:ext>
            </a:extLst>
          </p:cNvPr>
          <p:cNvPicPr>
            <a:picLocks noChangeAspect="1"/>
          </p:cNvPicPr>
          <p:nvPr/>
        </p:nvPicPr>
        <p:blipFill>
          <a:blip r:embed="rId3"/>
          <a:stretch>
            <a:fillRect/>
          </a:stretch>
        </p:blipFill>
        <p:spPr>
          <a:xfrm>
            <a:off x="1720272" y="1245919"/>
            <a:ext cx="8751455" cy="4750790"/>
          </a:xfrm>
          <a:prstGeom prst="rect">
            <a:avLst/>
          </a:prstGeom>
        </p:spPr>
      </p:pic>
      <p:sp>
        <p:nvSpPr>
          <p:cNvPr id="4" name="Rectangle 3">
            <a:extLst>
              <a:ext uri="{FF2B5EF4-FFF2-40B4-BE49-F238E27FC236}">
                <a16:creationId xmlns:a16="http://schemas.microsoft.com/office/drawing/2014/main" id="{B485D218-1C9E-61BF-E135-CD2DD9732C0D}"/>
              </a:ext>
            </a:extLst>
          </p:cNvPr>
          <p:cNvSpPr/>
          <p:nvPr/>
        </p:nvSpPr>
        <p:spPr>
          <a:xfrm>
            <a:off x="9365673" y="5084618"/>
            <a:ext cx="1662546" cy="135774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TR"/>
          </a:p>
        </p:txBody>
      </p:sp>
    </p:spTree>
    <p:extLst>
      <p:ext uri="{BB962C8B-B14F-4D97-AF65-F5344CB8AC3E}">
        <p14:creationId xmlns:p14="http://schemas.microsoft.com/office/powerpoint/2010/main" val="385321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Biological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Neurons</a:t>
            </a: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F5486476-BC3D-AF18-6C6D-1FF80D747220}"/>
              </a:ext>
            </a:extLst>
          </p:cNvPr>
          <p:cNvPicPr>
            <a:picLocks noChangeAspect="1"/>
          </p:cNvPicPr>
          <p:nvPr/>
        </p:nvPicPr>
        <p:blipFill>
          <a:blip r:embed="rId3"/>
          <a:stretch>
            <a:fillRect/>
          </a:stretch>
        </p:blipFill>
        <p:spPr>
          <a:xfrm>
            <a:off x="933672" y="1615209"/>
            <a:ext cx="10324656" cy="3627582"/>
          </a:xfrm>
          <a:prstGeom prst="rect">
            <a:avLst/>
          </a:prstGeom>
        </p:spPr>
      </p:pic>
    </p:spTree>
    <p:extLst>
      <p:ext uri="{BB962C8B-B14F-4D97-AF65-F5344CB8AC3E}">
        <p14:creationId xmlns:p14="http://schemas.microsoft.com/office/powerpoint/2010/main" val="1762537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902124" cy="461665"/>
          </a:xfrm>
          <a:prstGeom prst="rect">
            <a:avLst/>
          </a:prstGeom>
          <a:noFill/>
        </p:spPr>
        <p:txBody>
          <a:bodyPr wrap="none" rtlCol="0">
            <a:spAutoFit/>
          </a:bodyPr>
          <a:lstStyle/>
          <a:p>
            <a:r>
              <a:rPr lang="en-TR" sz="2400" dirty="0"/>
              <a:t>TEŞEKKÜRLER</a:t>
            </a:r>
          </a:p>
        </p:txBody>
      </p:sp>
      <p:pic>
        <p:nvPicPr>
          <p:cNvPr id="4" name="Picture 3">
            <a:extLst>
              <a:ext uri="{FF2B5EF4-FFF2-40B4-BE49-F238E27FC236}">
                <a16:creationId xmlns:a16="http://schemas.microsoft.com/office/drawing/2014/main" id="{00A88B97-34EE-69D1-FCCA-066245ED2055}"/>
              </a:ext>
            </a:extLst>
          </p:cNvPr>
          <p:cNvPicPr>
            <a:picLocks noChangeAspect="1"/>
          </p:cNvPicPr>
          <p:nvPr/>
        </p:nvPicPr>
        <p:blipFill>
          <a:blip r:embed="rId3"/>
          <a:stretch>
            <a:fillRect/>
          </a:stretch>
        </p:blipFill>
        <p:spPr>
          <a:xfrm>
            <a:off x="1404791" y="1931425"/>
            <a:ext cx="8603413" cy="2777051"/>
          </a:xfrm>
          <a:prstGeom prst="rect">
            <a:avLst/>
          </a:prstGeom>
        </p:spPr>
      </p:pic>
      <p:pic>
        <p:nvPicPr>
          <p:cNvPr id="6" name="Picture 5">
            <a:extLst>
              <a:ext uri="{FF2B5EF4-FFF2-40B4-BE49-F238E27FC236}">
                <a16:creationId xmlns:a16="http://schemas.microsoft.com/office/drawing/2014/main" id="{9E9A5445-856E-DEA8-ED30-A4E3398CC564}"/>
              </a:ext>
            </a:extLst>
          </p:cNvPr>
          <p:cNvPicPr>
            <a:picLocks noChangeAspect="1"/>
          </p:cNvPicPr>
          <p:nvPr/>
        </p:nvPicPr>
        <p:blipFill>
          <a:blip r:embed="rId4"/>
          <a:stretch>
            <a:fillRect/>
          </a:stretch>
        </p:blipFill>
        <p:spPr>
          <a:xfrm>
            <a:off x="5652047" y="1931425"/>
            <a:ext cx="4356157" cy="2777050"/>
          </a:xfrm>
          <a:prstGeom prst="rect">
            <a:avLst/>
          </a:prstGeom>
        </p:spPr>
      </p:pic>
      <p:sp>
        <p:nvSpPr>
          <p:cNvPr id="9" name="TextBox 8">
            <a:extLst>
              <a:ext uri="{FF2B5EF4-FFF2-40B4-BE49-F238E27FC236}">
                <a16:creationId xmlns:a16="http://schemas.microsoft.com/office/drawing/2014/main" id="{0399C87D-E298-0CDA-C011-682FA94E573C}"/>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5"/>
              </a:rPr>
              <a:t>Prof. Ghassemi Lectures and Tutorials</a:t>
            </a:r>
            <a:endParaRPr lang="en-TR" sz="1050" dirty="0"/>
          </a:p>
        </p:txBody>
      </p:sp>
    </p:spTree>
    <p:extLst>
      <p:ext uri="{BB962C8B-B14F-4D97-AF65-F5344CB8AC3E}">
        <p14:creationId xmlns:p14="http://schemas.microsoft.com/office/powerpoint/2010/main" val="26438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9" name="TextBox 8">
            <a:extLst>
              <a:ext uri="{FF2B5EF4-FFF2-40B4-BE49-F238E27FC236}">
                <a16:creationId xmlns:a16="http://schemas.microsoft.com/office/drawing/2014/main" id="{0399C87D-E298-0CDA-C011-682FA94E573C}"/>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7" name="Picture 6">
            <a:extLst>
              <a:ext uri="{FF2B5EF4-FFF2-40B4-BE49-F238E27FC236}">
                <a16:creationId xmlns:a16="http://schemas.microsoft.com/office/drawing/2014/main" id="{05C9BB96-7BFD-48A2-3D53-3E0E956A9BB7}"/>
              </a:ext>
            </a:extLst>
          </p:cNvPr>
          <p:cNvPicPr>
            <a:picLocks noChangeAspect="1"/>
          </p:cNvPicPr>
          <p:nvPr/>
        </p:nvPicPr>
        <p:blipFill>
          <a:blip r:embed="rId4"/>
          <a:stretch>
            <a:fillRect/>
          </a:stretch>
        </p:blipFill>
        <p:spPr>
          <a:xfrm>
            <a:off x="957138" y="1694720"/>
            <a:ext cx="10277723" cy="3326245"/>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9B391299-F212-6DC2-1D71-DA5008A9A591}"/>
                  </a:ext>
                </a:extLst>
              </p14:cNvPr>
              <p14:cNvContentPartPr/>
              <p14:nvPr/>
            </p14:nvContentPartPr>
            <p14:xfrm>
              <a:off x="3632324" y="3711185"/>
              <a:ext cx="963000" cy="14760"/>
            </p14:xfrm>
          </p:contentPart>
        </mc:Choice>
        <mc:Fallback>
          <p:pic>
            <p:nvPicPr>
              <p:cNvPr id="8" name="Ink 7">
                <a:extLst>
                  <a:ext uri="{FF2B5EF4-FFF2-40B4-BE49-F238E27FC236}">
                    <a16:creationId xmlns:a16="http://schemas.microsoft.com/office/drawing/2014/main" id="{9B391299-F212-6DC2-1D71-DA5008A9A591}"/>
                  </a:ext>
                </a:extLst>
              </p:cNvPr>
              <p:cNvPicPr/>
              <p:nvPr/>
            </p:nvPicPr>
            <p:blipFill>
              <a:blip r:embed="rId6"/>
              <a:stretch>
                <a:fillRect/>
              </a:stretch>
            </p:blipFill>
            <p:spPr>
              <a:xfrm>
                <a:off x="3614684" y="3693545"/>
                <a:ext cx="9986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5718CD44-4B12-B3AB-1DFF-AB6638154B1C}"/>
                  </a:ext>
                </a:extLst>
              </p14:cNvPr>
              <p14:cNvContentPartPr/>
              <p14:nvPr/>
            </p14:nvContentPartPr>
            <p14:xfrm>
              <a:off x="3568964" y="3964985"/>
              <a:ext cx="1113120" cy="40680"/>
            </p14:xfrm>
          </p:contentPart>
        </mc:Choice>
        <mc:Fallback>
          <p:pic>
            <p:nvPicPr>
              <p:cNvPr id="10" name="Ink 9">
                <a:extLst>
                  <a:ext uri="{FF2B5EF4-FFF2-40B4-BE49-F238E27FC236}">
                    <a16:creationId xmlns:a16="http://schemas.microsoft.com/office/drawing/2014/main" id="{5718CD44-4B12-B3AB-1DFF-AB6638154B1C}"/>
                  </a:ext>
                </a:extLst>
              </p:cNvPr>
              <p:cNvPicPr/>
              <p:nvPr/>
            </p:nvPicPr>
            <p:blipFill>
              <a:blip r:embed="rId8"/>
              <a:stretch>
                <a:fillRect/>
              </a:stretch>
            </p:blipFill>
            <p:spPr>
              <a:xfrm>
                <a:off x="3551324" y="3946985"/>
                <a:ext cx="11487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9D6CBB28-EF24-2BEA-FDD5-21D1C054F67C}"/>
                  </a:ext>
                </a:extLst>
              </p14:cNvPr>
              <p14:cNvContentPartPr/>
              <p14:nvPr/>
            </p14:nvContentPartPr>
            <p14:xfrm>
              <a:off x="3814484" y="4232465"/>
              <a:ext cx="389160" cy="27000"/>
            </p14:xfrm>
          </p:contentPart>
        </mc:Choice>
        <mc:Fallback>
          <p:pic>
            <p:nvPicPr>
              <p:cNvPr id="13" name="Ink 12">
                <a:extLst>
                  <a:ext uri="{FF2B5EF4-FFF2-40B4-BE49-F238E27FC236}">
                    <a16:creationId xmlns:a16="http://schemas.microsoft.com/office/drawing/2014/main" id="{9D6CBB28-EF24-2BEA-FDD5-21D1C054F67C}"/>
                  </a:ext>
                </a:extLst>
              </p:cNvPr>
              <p:cNvPicPr/>
              <p:nvPr/>
            </p:nvPicPr>
            <p:blipFill>
              <a:blip r:embed="rId10"/>
              <a:stretch>
                <a:fillRect/>
              </a:stretch>
            </p:blipFill>
            <p:spPr>
              <a:xfrm>
                <a:off x="3796484" y="4214465"/>
                <a:ext cx="424800" cy="62640"/>
              </a:xfrm>
              <a:prstGeom prst="rect">
                <a:avLst/>
              </a:prstGeom>
            </p:spPr>
          </p:pic>
        </mc:Fallback>
      </mc:AlternateContent>
    </p:spTree>
    <p:extLst>
      <p:ext uri="{BB962C8B-B14F-4D97-AF65-F5344CB8AC3E}">
        <p14:creationId xmlns:p14="http://schemas.microsoft.com/office/powerpoint/2010/main" val="3580131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pic>
        <p:nvPicPr>
          <p:cNvPr id="7" name="Picture 6">
            <a:extLst>
              <a:ext uri="{FF2B5EF4-FFF2-40B4-BE49-F238E27FC236}">
                <a16:creationId xmlns:a16="http://schemas.microsoft.com/office/drawing/2014/main" id="{1E6ADCC9-6CF0-B8CB-D59C-75643E73008A}"/>
              </a:ext>
            </a:extLst>
          </p:cNvPr>
          <p:cNvPicPr>
            <a:picLocks noChangeAspect="1"/>
          </p:cNvPicPr>
          <p:nvPr/>
        </p:nvPicPr>
        <p:blipFill>
          <a:blip r:embed="rId3"/>
          <a:stretch>
            <a:fillRect/>
          </a:stretch>
        </p:blipFill>
        <p:spPr>
          <a:xfrm>
            <a:off x="1116257" y="1727327"/>
            <a:ext cx="9959485" cy="3403346"/>
          </a:xfrm>
          <a:prstGeom prst="rect">
            <a:avLst/>
          </a:prstGeom>
        </p:spPr>
      </p:pic>
      <p:sp>
        <p:nvSpPr>
          <p:cNvPr id="8" name="TextBox 7">
            <a:extLst>
              <a:ext uri="{FF2B5EF4-FFF2-40B4-BE49-F238E27FC236}">
                <a16:creationId xmlns:a16="http://schemas.microsoft.com/office/drawing/2014/main" id="{BC68243C-29F4-9B30-C54B-AF67C60CD7CA}"/>
              </a:ext>
            </a:extLst>
          </p:cNvPr>
          <p:cNvSpPr txBox="1"/>
          <p:nvPr/>
        </p:nvSpPr>
        <p:spPr>
          <a:xfrm>
            <a:off x="0" y="6559972"/>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4"/>
              </a:rPr>
              <a:t>Prof. Ghassemi Lectures and Tutorials</a:t>
            </a:r>
            <a:endParaRPr lang="en-TR" sz="1050" dirty="0"/>
          </a:p>
        </p:txBody>
      </p:sp>
      <p:pic>
        <p:nvPicPr>
          <p:cNvPr id="9" name="Picture 8">
            <a:extLst>
              <a:ext uri="{FF2B5EF4-FFF2-40B4-BE49-F238E27FC236}">
                <a16:creationId xmlns:a16="http://schemas.microsoft.com/office/drawing/2014/main" id="{09848B38-A394-E704-8DB1-10E35743EAF0}"/>
              </a:ext>
            </a:extLst>
          </p:cNvPr>
          <p:cNvPicPr>
            <a:picLocks noChangeAspect="1"/>
          </p:cNvPicPr>
          <p:nvPr/>
        </p:nvPicPr>
        <p:blipFill>
          <a:blip r:embed="rId5"/>
          <a:stretch>
            <a:fillRect/>
          </a:stretch>
        </p:blipFill>
        <p:spPr>
          <a:xfrm>
            <a:off x="6096000" y="1727328"/>
            <a:ext cx="5052818" cy="3403345"/>
          </a:xfrm>
          <a:prstGeom prst="rect">
            <a:avLst/>
          </a:prstGeom>
        </p:spPr>
      </p:pic>
      <p:pic>
        <p:nvPicPr>
          <p:cNvPr id="10" name="Picture 9">
            <a:extLst>
              <a:ext uri="{FF2B5EF4-FFF2-40B4-BE49-F238E27FC236}">
                <a16:creationId xmlns:a16="http://schemas.microsoft.com/office/drawing/2014/main" id="{D5503421-0422-3137-ED02-5AADEBCED469}"/>
              </a:ext>
            </a:extLst>
          </p:cNvPr>
          <p:cNvPicPr>
            <a:picLocks noChangeAspect="1"/>
          </p:cNvPicPr>
          <p:nvPr/>
        </p:nvPicPr>
        <p:blipFill>
          <a:blip r:embed="rId6"/>
          <a:stretch>
            <a:fillRect/>
          </a:stretch>
        </p:blipFill>
        <p:spPr>
          <a:xfrm>
            <a:off x="6095999" y="1265997"/>
            <a:ext cx="5334504" cy="3851554"/>
          </a:xfrm>
          <a:prstGeom prst="rect">
            <a:avLst/>
          </a:prstGeom>
        </p:spPr>
      </p:pic>
    </p:spTree>
    <p:extLst>
      <p:ext uri="{BB962C8B-B14F-4D97-AF65-F5344CB8AC3E}">
        <p14:creationId xmlns:p14="http://schemas.microsoft.com/office/powerpoint/2010/main" val="111907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Neurons</a:t>
            </a:r>
            <a:endParaRPr lang="tr-TR" sz="2400" b="1" dirty="0">
              <a:solidFill>
                <a:srgbClr val="8316B5"/>
              </a:solidFill>
              <a:ea typeface="Arial" charset="0"/>
              <a:cs typeface="Arial" charset="0"/>
            </a:endParaRPr>
          </a:p>
          <a:p>
            <a:pPr algn="ctr"/>
            <a:endParaRPr lang="tr-TR" sz="2400" b="1" dirty="0">
              <a:solidFill>
                <a:srgbClr val="8316B5"/>
              </a:solidFill>
              <a:ea typeface="Arial" charset="0"/>
              <a:cs typeface="Arial" charset="0"/>
            </a:endParaRPr>
          </a:p>
        </p:txBody>
      </p:sp>
      <p:pic>
        <p:nvPicPr>
          <p:cNvPr id="6" name="Picture 5">
            <a:extLst>
              <a:ext uri="{FF2B5EF4-FFF2-40B4-BE49-F238E27FC236}">
                <a16:creationId xmlns:a16="http://schemas.microsoft.com/office/drawing/2014/main" id="{9ABB1734-31BE-B169-9278-8D6AF175BF07}"/>
              </a:ext>
            </a:extLst>
          </p:cNvPr>
          <p:cNvPicPr>
            <a:picLocks noChangeAspect="1"/>
          </p:cNvPicPr>
          <p:nvPr/>
        </p:nvPicPr>
        <p:blipFill rotWithShape="1">
          <a:blip r:embed="rId3"/>
          <a:srcRect t="24721" b="17693"/>
          <a:stretch/>
        </p:blipFill>
        <p:spPr>
          <a:xfrm>
            <a:off x="691020" y="2092035"/>
            <a:ext cx="10560577" cy="3006437"/>
          </a:xfrm>
          <a:prstGeom prst="rect">
            <a:avLst/>
          </a:prstGeom>
        </p:spPr>
      </p:pic>
    </p:spTree>
    <p:extLst>
      <p:ext uri="{BB962C8B-B14F-4D97-AF65-F5344CB8AC3E}">
        <p14:creationId xmlns:p14="http://schemas.microsoft.com/office/powerpoint/2010/main" val="2732974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EAEB48CA-DF99-9558-7565-BE59C61CC189}"/>
              </a:ext>
            </a:extLst>
          </p:cNvPr>
          <p:cNvPicPr>
            <a:picLocks noChangeAspect="1"/>
          </p:cNvPicPr>
          <p:nvPr/>
        </p:nvPicPr>
        <p:blipFill>
          <a:blip r:embed="rId4"/>
          <a:stretch>
            <a:fillRect/>
          </a:stretch>
        </p:blipFill>
        <p:spPr>
          <a:xfrm>
            <a:off x="552184" y="1694688"/>
            <a:ext cx="11087631" cy="3852672"/>
          </a:xfrm>
          <a:prstGeom prst="rect">
            <a:avLst/>
          </a:prstGeom>
        </p:spPr>
      </p:pic>
    </p:spTree>
    <p:extLst>
      <p:ext uri="{BB962C8B-B14F-4D97-AF65-F5344CB8AC3E}">
        <p14:creationId xmlns:p14="http://schemas.microsoft.com/office/powerpoint/2010/main" val="155543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4" name="Picture 3">
            <a:extLst>
              <a:ext uri="{FF2B5EF4-FFF2-40B4-BE49-F238E27FC236}">
                <a16:creationId xmlns:a16="http://schemas.microsoft.com/office/drawing/2014/main" id="{0B5EF980-04C9-3EC4-C08F-4CDA26289AC1}"/>
              </a:ext>
            </a:extLst>
          </p:cNvPr>
          <p:cNvPicPr>
            <a:picLocks noChangeAspect="1"/>
          </p:cNvPicPr>
          <p:nvPr/>
        </p:nvPicPr>
        <p:blipFill>
          <a:blip r:embed="rId4"/>
          <a:stretch>
            <a:fillRect/>
          </a:stretch>
        </p:blipFill>
        <p:spPr>
          <a:xfrm>
            <a:off x="7620000" y="1469966"/>
            <a:ext cx="3735832" cy="3918068"/>
          </a:xfrm>
          <a:prstGeom prst="rect">
            <a:avLst/>
          </a:prstGeom>
        </p:spPr>
      </p:pic>
      <p:sp>
        <p:nvSpPr>
          <p:cNvPr id="6" name="TextBox 5">
            <a:extLst>
              <a:ext uri="{FF2B5EF4-FFF2-40B4-BE49-F238E27FC236}">
                <a16:creationId xmlns:a16="http://schemas.microsoft.com/office/drawing/2014/main" id="{FD55268A-2E37-D6B3-1EF7-29B8C5800010}"/>
              </a:ext>
            </a:extLst>
          </p:cNvPr>
          <p:cNvSpPr txBox="1"/>
          <p:nvPr/>
        </p:nvSpPr>
        <p:spPr>
          <a:xfrm>
            <a:off x="512064" y="1914144"/>
            <a:ext cx="6193537" cy="2585323"/>
          </a:xfrm>
          <a:prstGeom prst="rect">
            <a:avLst/>
          </a:prstGeom>
          <a:noFill/>
        </p:spPr>
        <p:txBody>
          <a:bodyPr wrap="square" rtlCol="0">
            <a:spAutoFit/>
          </a:bodyPr>
          <a:lstStyle/>
          <a:p>
            <a:pPr marL="285750" indent="-285750">
              <a:buFont typeface="Arial" panose="020B0604020202020204" pitchFamily="34" charset="0"/>
              <a:buChar char="•"/>
            </a:pPr>
            <a:r>
              <a:rPr lang="en-TR" dirty="0"/>
              <a:t>This idea of stacking simple functionsi to create more complex functions is the intuition behind </a:t>
            </a:r>
            <a:r>
              <a:rPr lang="en-TR" b="1" dirty="0"/>
              <a:t>neural networks.</a:t>
            </a:r>
          </a:p>
          <a:p>
            <a:pPr marL="285750" indent="-285750">
              <a:buFont typeface="Arial" panose="020B0604020202020204" pitchFamily="34" charset="0"/>
              <a:buChar char="•"/>
            </a:pPr>
            <a:endParaRPr lang="en-TR" b="1" dirty="0"/>
          </a:p>
          <a:p>
            <a:pPr marL="285750" indent="-285750">
              <a:buFont typeface="Arial" panose="020B0604020202020204" pitchFamily="34" charset="0"/>
              <a:buChar char="•"/>
            </a:pPr>
            <a:r>
              <a:rPr lang="en-TR" dirty="0"/>
              <a:t>The sigmoid is referred to as an activation function.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Each instance where an activation function is referred to as a node.</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endParaRPr lang="en-TR" dirty="0"/>
          </a:p>
        </p:txBody>
      </p:sp>
    </p:spTree>
    <p:extLst>
      <p:ext uri="{BB962C8B-B14F-4D97-AF65-F5344CB8AC3E}">
        <p14:creationId xmlns:p14="http://schemas.microsoft.com/office/powerpoint/2010/main" val="357615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3DE9A648-A7E3-5BC7-71A3-769C3E41256E}"/>
              </a:ext>
            </a:extLst>
          </p:cNvPr>
          <p:cNvPicPr>
            <a:picLocks noChangeAspect="1"/>
          </p:cNvPicPr>
          <p:nvPr/>
        </p:nvPicPr>
        <p:blipFill>
          <a:blip r:embed="rId4"/>
          <a:stretch>
            <a:fillRect/>
          </a:stretch>
        </p:blipFill>
        <p:spPr>
          <a:xfrm>
            <a:off x="7506192" y="1767231"/>
            <a:ext cx="4173744" cy="3323537"/>
          </a:xfrm>
          <a:prstGeom prst="rect">
            <a:avLst/>
          </a:prstGeom>
        </p:spPr>
      </p:pic>
      <p:sp>
        <p:nvSpPr>
          <p:cNvPr id="4" name="TextBox 3">
            <a:extLst>
              <a:ext uri="{FF2B5EF4-FFF2-40B4-BE49-F238E27FC236}">
                <a16:creationId xmlns:a16="http://schemas.microsoft.com/office/drawing/2014/main" id="{B02BD555-5B97-419C-7B3C-32872D0D5C0F}"/>
              </a:ext>
            </a:extLst>
          </p:cNvPr>
          <p:cNvSpPr txBox="1"/>
          <p:nvPr/>
        </p:nvSpPr>
        <p:spPr>
          <a:xfrm>
            <a:off x="512065" y="1914144"/>
            <a:ext cx="3779520" cy="369332"/>
          </a:xfrm>
          <a:prstGeom prst="rect">
            <a:avLst/>
          </a:prstGeom>
          <a:noFill/>
        </p:spPr>
        <p:txBody>
          <a:bodyPr wrap="square" rtlCol="0">
            <a:spAutoFit/>
          </a:bodyPr>
          <a:lstStyle/>
          <a:p>
            <a:pPr marL="285750" indent="-285750">
              <a:buFont typeface="Arial" panose="020B0604020202020204" pitchFamily="34" charset="0"/>
              <a:buChar char="•"/>
            </a:pPr>
            <a:r>
              <a:rPr lang="en-TR" dirty="0"/>
              <a:t>Set of nodes combined together -&gt;</a:t>
            </a:r>
          </a:p>
        </p:txBody>
      </p:sp>
      <p:sp>
        <p:nvSpPr>
          <p:cNvPr id="7" name="TextBox 6">
            <a:extLst>
              <a:ext uri="{FF2B5EF4-FFF2-40B4-BE49-F238E27FC236}">
                <a16:creationId xmlns:a16="http://schemas.microsoft.com/office/drawing/2014/main" id="{810BC036-1BC9-9D7C-8A2C-357925E6000A}"/>
              </a:ext>
            </a:extLst>
          </p:cNvPr>
          <p:cNvSpPr txBox="1"/>
          <p:nvPr/>
        </p:nvSpPr>
        <p:spPr>
          <a:xfrm>
            <a:off x="4155311" y="1926336"/>
            <a:ext cx="902208" cy="369332"/>
          </a:xfrm>
          <a:prstGeom prst="rect">
            <a:avLst/>
          </a:prstGeom>
          <a:noFill/>
        </p:spPr>
        <p:txBody>
          <a:bodyPr wrap="square">
            <a:spAutoFit/>
          </a:bodyPr>
          <a:lstStyle/>
          <a:p>
            <a:r>
              <a:rPr lang="en-TR" b="1" dirty="0"/>
              <a:t>layers</a:t>
            </a:r>
          </a:p>
        </p:txBody>
      </p:sp>
      <p:pic>
        <p:nvPicPr>
          <p:cNvPr id="8" name="Picture 7">
            <a:extLst>
              <a:ext uri="{FF2B5EF4-FFF2-40B4-BE49-F238E27FC236}">
                <a16:creationId xmlns:a16="http://schemas.microsoft.com/office/drawing/2014/main" id="{4A5EE649-DAEF-07D9-0DAE-6197DA561B0A}"/>
              </a:ext>
            </a:extLst>
          </p:cNvPr>
          <p:cNvPicPr>
            <a:picLocks noChangeAspect="1"/>
          </p:cNvPicPr>
          <p:nvPr/>
        </p:nvPicPr>
        <p:blipFill>
          <a:blip r:embed="rId5"/>
          <a:stretch>
            <a:fillRect/>
          </a:stretch>
        </p:blipFill>
        <p:spPr>
          <a:xfrm>
            <a:off x="7552094" y="1840335"/>
            <a:ext cx="4081939" cy="3250433"/>
          </a:xfrm>
          <a:prstGeom prst="rect">
            <a:avLst/>
          </a:prstGeom>
        </p:spPr>
      </p:pic>
      <p:sp>
        <p:nvSpPr>
          <p:cNvPr id="9" name="TextBox 8">
            <a:extLst>
              <a:ext uri="{FF2B5EF4-FFF2-40B4-BE49-F238E27FC236}">
                <a16:creationId xmlns:a16="http://schemas.microsoft.com/office/drawing/2014/main" id="{4AC92B02-F0CC-63FB-5CB6-D566B87940BD}"/>
              </a:ext>
            </a:extLst>
          </p:cNvPr>
          <p:cNvSpPr txBox="1"/>
          <p:nvPr/>
        </p:nvSpPr>
        <p:spPr>
          <a:xfrm>
            <a:off x="512064" y="2517546"/>
            <a:ext cx="3779520" cy="646331"/>
          </a:xfrm>
          <a:prstGeom prst="rect">
            <a:avLst/>
          </a:prstGeom>
          <a:noFill/>
        </p:spPr>
        <p:txBody>
          <a:bodyPr wrap="square" rtlCol="0">
            <a:spAutoFit/>
          </a:bodyPr>
          <a:lstStyle/>
          <a:p>
            <a:pPr marL="285750" indent="-285750">
              <a:buFont typeface="Arial" panose="020B0604020202020204" pitchFamily="34" charset="0"/>
              <a:buChar char="•"/>
            </a:pPr>
            <a:r>
              <a:rPr lang="en-TR" dirty="0"/>
              <a:t>Fully connected, feed forward neural network</a:t>
            </a:r>
          </a:p>
        </p:txBody>
      </p:sp>
      <p:pic>
        <p:nvPicPr>
          <p:cNvPr id="11" name="Picture 10">
            <a:extLst>
              <a:ext uri="{FF2B5EF4-FFF2-40B4-BE49-F238E27FC236}">
                <a16:creationId xmlns:a16="http://schemas.microsoft.com/office/drawing/2014/main" id="{3618F384-DE30-8EB1-2C80-74B6FCBE2C71}"/>
              </a:ext>
            </a:extLst>
          </p:cNvPr>
          <p:cNvPicPr>
            <a:picLocks noChangeAspect="1"/>
          </p:cNvPicPr>
          <p:nvPr/>
        </p:nvPicPr>
        <p:blipFill>
          <a:blip r:embed="rId6"/>
          <a:stretch>
            <a:fillRect/>
          </a:stretch>
        </p:blipFill>
        <p:spPr>
          <a:xfrm>
            <a:off x="7552093" y="1840335"/>
            <a:ext cx="4081939" cy="3250433"/>
          </a:xfrm>
          <a:prstGeom prst="rect">
            <a:avLst/>
          </a:prstGeom>
        </p:spPr>
      </p:pic>
      <p:sp>
        <p:nvSpPr>
          <p:cNvPr id="14" name="TextBox 13">
            <a:extLst>
              <a:ext uri="{FF2B5EF4-FFF2-40B4-BE49-F238E27FC236}">
                <a16:creationId xmlns:a16="http://schemas.microsoft.com/office/drawing/2014/main" id="{1CD7B2DB-1E4D-F9C5-1555-60F5610F15F0}"/>
              </a:ext>
            </a:extLst>
          </p:cNvPr>
          <p:cNvSpPr txBox="1"/>
          <p:nvPr/>
        </p:nvSpPr>
        <p:spPr>
          <a:xfrm>
            <a:off x="512063" y="2517545"/>
            <a:ext cx="3779520" cy="646331"/>
          </a:xfrm>
          <a:prstGeom prst="rect">
            <a:avLst/>
          </a:prstGeom>
          <a:noFill/>
        </p:spPr>
        <p:txBody>
          <a:bodyPr wrap="square" rtlCol="0">
            <a:spAutoFit/>
          </a:bodyPr>
          <a:lstStyle/>
          <a:p>
            <a:pPr marL="285750" indent="-285750">
              <a:buFont typeface="Arial" panose="020B0604020202020204" pitchFamily="34" charset="0"/>
              <a:buChar char="•"/>
            </a:pPr>
            <a:r>
              <a:rPr lang="en-TR" strike="sngStrike" dirty="0">
                <a:solidFill>
                  <a:srgbClr val="FF0000"/>
                </a:solidFill>
              </a:rPr>
              <a:t>Fully connected</a:t>
            </a:r>
            <a:r>
              <a:rPr lang="en-TR" dirty="0"/>
              <a:t>, feed forward neural network</a:t>
            </a:r>
          </a:p>
        </p:txBody>
      </p:sp>
      <p:pic>
        <p:nvPicPr>
          <p:cNvPr id="25" name="Picture 24">
            <a:extLst>
              <a:ext uri="{FF2B5EF4-FFF2-40B4-BE49-F238E27FC236}">
                <a16:creationId xmlns:a16="http://schemas.microsoft.com/office/drawing/2014/main" id="{1C9F3577-E532-212D-79C4-CB4FB303A7F0}"/>
              </a:ext>
            </a:extLst>
          </p:cNvPr>
          <p:cNvPicPr>
            <a:picLocks noChangeAspect="1"/>
          </p:cNvPicPr>
          <p:nvPr/>
        </p:nvPicPr>
        <p:blipFill>
          <a:blip r:embed="rId7"/>
          <a:stretch>
            <a:fillRect/>
          </a:stretch>
        </p:blipFill>
        <p:spPr>
          <a:xfrm>
            <a:off x="7037699" y="2032473"/>
            <a:ext cx="4679757" cy="3050199"/>
          </a:xfrm>
          <a:prstGeom prst="rect">
            <a:avLst/>
          </a:prstGeom>
        </p:spPr>
      </p:pic>
      <p:sp>
        <p:nvSpPr>
          <p:cNvPr id="26" name="TextBox 25">
            <a:extLst>
              <a:ext uri="{FF2B5EF4-FFF2-40B4-BE49-F238E27FC236}">
                <a16:creationId xmlns:a16="http://schemas.microsoft.com/office/drawing/2014/main" id="{8CFA236A-1E1B-0D1D-9BB2-D2660C8FFFF5}"/>
              </a:ext>
            </a:extLst>
          </p:cNvPr>
          <p:cNvSpPr txBox="1"/>
          <p:nvPr/>
        </p:nvSpPr>
        <p:spPr>
          <a:xfrm>
            <a:off x="512063" y="2517545"/>
            <a:ext cx="3779520" cy="646331"/>
          </a:xfrm>
          <a:prstGeom prst="rect">
            <a:avLst/>
          </a:prstGeom>
          <a:noFill/>
        </p:spPr>
        <p:txBody>
          <a:bodyPr wrap="square" rtlCol="0">
            <a:spAutoFit/>
          </a:bodyPr>
          <a:lstStyle/>
          <a:p>
            <a:pPr marL="285750" indent="-285750">
              <a:buFont typeface="Arial" panose="020B0604020202020204" pitchFamily="34" charset="0"/>
              <a:buChar char="•"/>
            </a:pPr>
            <a:r>
              <a:rPr lang="en-TR" dirty="0"/>
              <a:t>Fully connected, </a:t>
            </a:r>
            <a:r>
              <a:rPr lang="en-TR" strike="sngStrike" dirty="0">
                <a:solidFill>
                  <a:srgbClr val="FF0000"/>
                </a:solidFill>
              </a:rPr>
              <a:t>feed forward </a:t>
            </a:r>
            <a:r>
              <a:rPr lang="en-TR" dirty="0"/>
              <a:t>neural network</a:t>
            </a:r>
          </a:p>
        </p:txBody>
      </p:sp>
      <p:sp>
        <p:nvSpPr>
          <p:cNvPr id="27" name="TextBox 26">
            <a:extLst>
              <a:ext uri="{FF2B5EF4-FFF2-40B4-BE49-F238E27FC236}">
                <a16:creationId xmlns:a16="http://schemas.microsoft.com/office/drawing/2014/main" id="{F4DED1DC-C4A6-E26F-C6B4-9C17806B928A}"/>
              </a:ext>
            </a:extLst>
          </p:cNvPr>
          <p:cNvSpPr txBox="1"/>
          <p:nvPr/>
        </p:nvSpPr>
        <p:spPr>
          <a:xfrm>
            <a:off x="557968" y="3427305"/>
            <a:ext cx="4499552" cy="646331"/>
          </a:xfrm>
          <a:prstGeom prst="rect">
            <a:avLst/>
          </a:prstGeom>
          <a:noFill/>
        </p:spPr>
        <p:txBody>
          <a:bodyPr wrap="square" rtlCol="0">
            <a:spAutoFit/>
          </a:bodyPr>
          <a:lstStyle/>
          <a:p>
            <a:pPr marL="285750" indent="-285750">
              <a:buFont typeface="Arial" panose="020B0604020202020204" pitchFamily="34" charset="0"/>
              <a:buChar char="•"/>
            </a:pPr>
            <a:r>
              <a:rPr lang="en-TR" dirty="0"/>
              <a:t>Notice that the number of model parameters will </a:t>
            </a:r>
            <a:r>
              <a:rPr lang="en-US" dirty="0" err="1"/>
              <a:t>i</a:t>
            </a:r>
            <a:r>
              <a:rPr lang="en-TR" dirty="0"/>
              <a:t>ncrease very quickly.</a:t>
            </a:r>
          </a:p>
        </p:txBody>
      </p:sp>
    </p:spTree>
    <p:extLst>
      <p:ext uri="{BB962C8B-B14F-4D97-AF65-F5344CB8AC3E}">
        <p14:creationId xmlns:p14="http://schemas.microsoft.com/office/powerpoint/2010/main" val="340834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xit" presetSubtype="0" fill="hold" grpId="2"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9" grpId="2"/>
      <p:bldP spid="14" grpId="0"/>
      <p:bldP spid="14" grpId="1"/>
      <p:bldP spid="14" grpId="2"/>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a:rPr>
              <a:t>Neural</a:t>
            </a:r>
            <a:r>
              <a:rPr lang="tr-TR" sz="2400" b="1" dirty="0">
                <a:solidFill>
                  <a:srgbClr val="8316B5"/>
                </a:solidFill>
                <a:ea typeface="Arial" charset="0"/>
                <a:cs typeface="Arial"/>
              </a:rPr>
              <a:t> Networks</a:t>
            </a:r>
            <a:endParaRPr lang="tr-TR" sz="2400" b="1" dirty="0">
              <a:solidFill>
                <a:srgbClr val="8316B5"/>
              </a:solidFill>
              <a:ea typeface="Arial" charset="0"/>
              <a:cs typeface="Arial" charset="0"/>
            </a:endParaRPr>
          </a:p>
        </p:txBody>
      </p:sp>
      <p:sp>
        <p:nvSpPr>
          <p:cNvPr id="10" name="TextBox 9">
            <a:extLst>
              <a:ext uri="{FF2B5EF4-FFF2-40B4-BE49-F238E27FC236}">
                <a16:creationId xmlns:a16="http://schemas.microsoft.com/office/drawing/2014/main" id="{E5903968-BF7A-001F-7A25-42E7B6614F25}"/>
              </a:ext>
            </a:extLst>
          </p:cNvPr>
          <p:cNvSpPr txBox="1"/>
          <p:nvPr/>
        </p:nvSpPr>
        <p:spPr>
          <a:xfrm>
            <a:off x="0" y="6523396"/>
            <a:ext cx="7327834" cy="253916"/>
          </a:xfrm>
          <a:prstGeom prst="rect">
            <a:avLst/>
          </a:prstGeom>
          <a:noFill/>
        </p:spPr>
        <p:txBody>
          <a:bodyPr wrap="square">
            <a:spAutoFit/>
          </a:bodyPr>
          <a:lstStyle/>
          <a:p>
            <a:r>
              <a:rPr lang="en-US" sz="1050" dirty="0"/>
              <a:t>Slide credit: </a:t>
            </a:r>
            <a:r>
              <a:rPr lang="en-US" sz="1050" b="0" i="0" dirty="0">
                <a:effectLst/>
                <a:latin typeface="Roboto" panose="02000000000000000000" pitchFamily="2" charset="0"/>
                <a:hlinkClick r:id="rId3"/>
              </a:rPr>
              <a:t>Prof. Ghassemi Lectures and Tutorials</a:t>
            </a:r>
            <a:endParaRPr lang="en-TR" sz="1050" dirty="0"/>
          </a:p>
        </p:txBody>
      </p:sp>
      <p:pic>
        <p:nvPicPr>
          <p:cNvPr id="3" name="Picture 2">
            <a:extLst>
              <a:ext uri="{FF2B5EF4-FFF2-40B4-BE49-F238E27FC236}">
                <a16:creationId xmlns:a16="http://schemas.microsoft.com/office/drawing/2014/main" id="{5D6652E0-A238-5E10-0EEC-6B6D34B4550E}"/>
              </a:ext>
            </a:extLst>
          </p:cNvPr>
          <p:cNvPicPr>
            <a:picLocks noChangeAspect="1"/>
          </p:cNvPicPr>
          <p:nvPr/>
        </p:nvPicPr>
        <p:blipFill>
          <a:blip r:embed="rId4"/>
          <a:stretch>
            <a:fillRect/>
          </a:stretch>
        </p:blipFill>
        <p:spPr>
          <a:xfrm>
            <a:off x="6434582" y="1546753"/>
            <a:ext cx="4787790" cy="3353562"/>
          </a:xfrm>
          <a:prstGeom prst="rect">
            <a:avLst/>
          </a:prstGeom>
        </p:spPr>
      </p:pic>
      <p:sp>
        <p:nvSpPr>
          <p:cNvPr id="4" name="TextBox 3">
            <a:extLst>
              <a:ext uri="{FF2B5EF4-FFF2-40B4-BE49-F238E27FC236}">
                <a16:creationId xmlns:a16="http://schemas.microsoft.com/office/drawing/2014/main" id="{AC172AB8-071D-F0E6-B7C7-1B90B5669C37}"/>
              </a:ext>
            </a:extLst>
          </p:cNvPr>
          <p:cNvSpPr txBox="1"/>
          <p:nvPr/>
        </p:nvSpPr>
        <p:spPr>
          <a:xfrm>
            <a:off x="670560" y="2332880"/>
            <a:ext cx="5086859" cy="1477328"/>
          </a:xfrm>
          <a:prstGeom prst="rect">
            <a:avLst/>
          </a:prstGeom>
          <a:noFill/>
        </p:spPr>
        <p:txBody>
          <a:bodyPr wrap="square" rtlCol="0">
            <a:spAutoFit/>
          </a:bodyPr>
          <a:lstStyle/>
          <a:p>
            <a:pPr marL="285750" indent="-285750">
              <a:buFont typeface="Arial" panose="020B0604020202020204" pitchFamily="34" charset="0"/>
              <a:buChar char="•"/>
            </a:pPr>
            <a:r>
              <a:rPr lang="en-TR" dirty="0"/>
              <a:t>Howewer, the gradient in the loss is no longer smooth like it was in logistic regression.</a:t>
            </a:r>
          </a:p>
          <a:p>
            <a:pPr marL="285750" indent="-285750">
              <a:buFont typeface="Arial" panose="020B0604020202020204" pitchFamily="34" charset="0"/>
              <a:buChar char="•"/>
            </a:pPr>
            <a:endParaRPr lang="en-TR" dirty="0"/>
          </a:p>
          <a:p>
            <a:pPr marL="285750" indent="-285750">
              <a:buFont typeface="Arial" panose="020B0604020202020204" pitchFamily="34" charset="0"/>
              <a:buChar char="•"/>
            </a:pPr>
            <a:r>
              <a:rPr lang="en-TR" dirty="0"/>
              <a:t>Many random initialization</a:t>
            </a:r>
          </a:p>
          <a:p>
            <a:pPr marL="285750" indent="-285750">
              <a:buFont typeface="Arial" panose="020B0604020202020204" pitchFamily="34" charset="0"/>
              <a:buChar char="•"/>
            </a:pPr>
            <a:r>
              <a:rPr lang="en-TR" dirty="0"/>
              <a:t>Smarter gradient descent techniques.</a:t>
            </a:r>
          </a:p>
        </p:txBody>
      </p:sp>
    </p:spTree>
    <p:extLst>
      <p:ext uri="{BB962C8B-B14F-4D97-AF65-F5344CB8AC3E}">
        <p14:creationId xmlns:p14="http://schemas.microsoft.com/office/powerpoint/2010/main" val="2111110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 </a:t>
            </a:r>
            <a:r>
              <a:rPr lang="tr-TR" sz="2400" b="1" dirty="0" err="1">
                <a:solidFill>
                  <a:srgbClr val="8316B5"/>
                </a:solidFill>
                <a:ea typeface="Arial" charset="0"/>
                <a:cs typeface="Arial" charset="0"/>
              </a:rPr>
              <a:t>Summary</a:t>
            </a:r>
            <a:endParaRPr lang="tr-TR" sz="2400" b="1" dirty="0">
              <a:solidFill>
                <a:srgbClr val="8316B5"/>
              </a:solidFill>
              <a:ea typeface="Arial" charset="0"/>
              <a:cs typeface="Arial" charset="0"/>
            </a:endParaRPr>
          </a:p>
        </p:txBody>
      </p:sp>
      <p:pic>
        <p:nvPicPr>
          <p:cNvPr id="7" name="Picture 6">
            <a:extLst>
              <a:ext uri="{FF2B5EF4-FFF2-40B4-BE49-F238E27FC236}">
                <a16:creationId xmlns:a16="http://schemas.microsoft.com/office/drawing/2014/main" id="{DCA64DC2-E83B-D1D6-C2B9-76C12CC61D8A}"/>
              </a:ext>
            </a:extLst>
          </p:cNvPr>
          <p:cNvPicPr>
            <a:picLocks noChangeAspect="1"/>
          </p:cNvPicPr>
          <p:nvPr/>
        </p:nvPicPr>
        <p:blipFill>
          <a:blip r:embed="rId3"/>
          <a:stretch>
            <a:fillRect/>
          </a:stretch>
        </p:blipFill>
        <p:spPr>
          <a:xfrm>
            <a:off x="684919" y="1371599"/>
            <a:ext cx="9255318" cy="3519055"/>
          </a:xfrm>
          <a:prstGeom prst="rect">
            <a:avLst/>
          </a:prstGeom>
        </p:spPr>
      </p:pic>
    </p:spTree>
    <p:extLst>
      <p:ext uri="{BB962C8B-B14F-4D97-AF65-F5344CB8AC3E}">
        <p14:creationId xmlns:p14="http://schemas.microsoft.com/office/powerpoint/2010/main" val="2944080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461665"/>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a:rPr>
              <a:t>THE END</a:t>
            </a:r>
            <a:endParaRPr lang="tr-TR" sz="2400" b="1" dirty="0">
              <a:solidFill>
                <a:srgbClr val="8316B5"/>
              </a:solidFill>
              <a:ea typeface="Arial" charset="0"/>
              <a:cs typeface="Arial" charset="0"/>
            </a:endParaRPr>
          </a:p>
        </p:txBody>
      </p:sp>
      <p:sp>
        <p:nvSpPr>
          <p:cNvPr id="3" name="TextBox 2">
            <a:extLst>
              <a:ext uri="{FF2B5EF4-FFF2-40B4-BE49-F238E27FC236}">
                <a16:creationId xmlns:a16="http://schemas.microsoft.com/office/drawing/2014/main" id="{AFB1884B-C5D1-F45B-3D8A-217080E44F81}"/>
              </a:ext>
            </a:extLst>
          </p:cNvPr>
          <p:cNvSpPr txBox="1"/>
          <p:nvPr/>
        </p:nvSpPr>
        <p:spPr>
          <a:xfrm>
            <a:off x="5376672" y="2414016"/>
            <a:ext cx="1164421" cy="461665"/>
          </a:xfrm>
          <a:prstGeom prst="rect">
            <a:avLst/>
          </a:prstGeom>
          <a:noFill/>
        </p:spPr>
        <p:txBody>
          <a:bodyPr wrap="none" rtlCol="0">
            <a:spAutoFit/>
          </a:bodyPr>
          <a:lstStyle/>
          <a:p>
            <a:r>
              <a:rPr lang="en-TR" sz="2400" dirty="0"/>
              <a:t>Thanks!</a:t>
            </a:r>
          </a:p>
        </p:txBody>
      </p:sp>
    </p:spTree>
    <p:extLst>
      <p:ext uri="{BB962C8B-B14F-4D97-AF65-F5344CB8AC3E}">
        <p14:creationId xmlns:p14="http://schemas.microsoft.com/office/powerpoint/2010/main" val="337927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939318" y="81023"/>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Hubel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and</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Wiesel</a:t>
            </a:r>
            <a:r>
              <a:rPr lang="tr-TR" sz="2400" b="1" dirty="0">
                <a:solidFill>
                  <a:srgbClr val="8316B5"/>
                </a:solidFill>
                <a:ea typeface="Arial" charset="0"/>
                <a:cs typeface="Arial" charset="0"/>
              </a:rPr>
              <a:t> Experiment</a:t>
            </a:r>
          </a:p>
        </p:txBody>
      </p:sp>
      <p:pic>
        <p:nvPicPr>
          <p:cNvPr id="3" name="Picture 2">
            <a:extLst>
              <a:ext uri="{FF2B5EF4-FFF2-40B4-BE49-F238E27FC236}">
                <a16:creationId xmlns:a16="http://schemas.microsoft.com/office/drawing/2014/main" id="{773847E2-343B-446F-DA58-561F2B12689B}"/>
              </a:ext>
            </a:extLst>
          </p:cNvPr>
          <p:cNvPicPr>
            <a:picLocks noChangeAspect="1"/>
          </p:cNvPicPr>
          <p:nvPr/>
        </p:nvPicPr>
        <p:blipFill>
          <a:blip r:embed="rId3"/>
          <a:stretch>
            <a:fillRect/>
          </a:stretch>
        </p:blipFill>
        <p:spPr>
          <a:xfrm>
            <a:off x="2687782" y="911685"/>
            <a:ext cx="5705764" cy="3777717"/>
          </a:xfrm>
          <a:prstGeom prst="rect">
            <a:avLst/>
          </a:prstGeom>
        </p:spPr>
      </p:pic>
    </p:spTree>
    <p:extLst>
      <p:ext uri="{BB962C8B-B14F-4D97-AF65-F5344CB8AC3E}">
        <p14:creationId xmlns:p14="http://schemas.microsoft.com/office/powerpoint/2010/main" val="4251210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Biological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Neuron</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versus</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Artificial</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Neural</a:t>
            </a:r>
            <a:r>
              <a:rPr lang="tr-TR" sz="2400" b="1" dirty="0">
                <a:solidFill>
                  <a:srgbClr val="8316B5"/>
                </a:solidFill>
                <a:ea typeface="Arial" charset="0"/>
                <a:cs typeface="Arial" charset="0"/>
              </a:rPr>
              <a:t> Network</a:t>
            </a:r>
          </a:p>
        </p:txBody>
      </p:sp>
      <p:pic>
        <p:nvPicPr>
          <p:cNvPr id="3" name="Picture 2">
            <a:extLst>
              <a:ext uri="{FF2B5EF4-FFF2-40B4-BE49-F238E27FC236}">
                <a16:creationId xmlns:a16="http://schemas.microsoft.com/office/drawing/2014/main" id="{7C05EE50-6179-C2F5-EB2C-EF85A59722A3}"/>
              </a:ext>
            </a:extLst>
          </p:cNvPr>
          <p:cNvPicPr>
            <a:picLocks noChangeAspect="1"/>
          </p:cNvPicPr>
          <p:nvPr/>
        </p:nvPicPr>
        <p:blipFill>
          <a:blip r:embed="rId3"/>
          <a:stretch>
            <a:fillRect/>
          </a:stretch>
        </p:blipFill>
        <p:spPr>
          <a:xfrm>
            <a:off x="131483" y="2250485"/>
            <a:ext cx="11929034" cy="2754746"/>
          </a:xfrm>
          <a:prstGeom prst="rect">
            <a:avLst/>
          </a:prstGeom>
        </p:spPr>
      </p:pic>
    </p:spTree>
    <p:extLst>
      <p:ext uri="{BB962C8B-B14F-4D97-AF65-F5344CB8AC3E}">
        <p14:creationId xmlns:p14="http://schemas.microsoft.com/office/powerpoint/2010/main" val="20102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253335"/>
            <a:ext cx="4081938" cy="830997"/>
          </a:xfrm>
          <a:prstGeom prst="rect">
            <a:avLst/>
          </a:prstGeom>
          <a:noFill/>
        </p:spPr>
        <p:txBody>
          <a:bodyPr wrap="square" lIns="91440" tIns="45720" rIns="91440" bIns="45720" rtlCol="0" anchor="t">
            <a:spAutoFit/>
          </a:bodyPr>
          <a:lstStyle/>
          <a:p>
            <a:pPr algn="ctr"/>
            <a:r>
              <a:rPr lang="tr-TR" sz="2400" b="1" dirty="0">
                <a:solidFill>
                  <a:srgbClr val="8316B5"/>
                </a:solidFill>
                <a:ea typeface="Arial" charset="0"/>
                <a:cs typeface="Arial" charset="0"/>
              </a:rPr>
              <a:t>Yapay Sinir Hücresi ile Ev Satış Tahmini</a:t>
            </a:r>
          </a:p>
        </p:txBody>
      </p:sp>
      <p:pic>
        <p:nvPicPr>
          <p:cNvPr id="3" name="Picture 2">
            <a:extLst>
              <a:ext uri="{FF2B5EF4-FFF2-40B4-BE49-F238E27FC236}">
                <a16:creationId xmlns:a16="http://schemas.microsoft.com/office/drawing/2014/main" id="{852DC15C-1B1F-9BF2-3588-234242ADD57F}"/>
              </a:ext>
            </a:extLst>
          </p:cNvPr>
          <p:cNvPicPr>
            <a:picLocks noChangeAspect="1"/>
          </p:cNvPicPr>
          <p:nvPr/>
        </p:nvPicPr>
        <p:blipFill>
          <a:blip r:embed="rId3"/>
          <a:stretch>
            <a:fillRect/>
          </a:stretch>
        </p:blipFill>
        <p:spPr>
          <a:xfrm>
            <a:off x="2862170" y="1619225"/>
            <a:ext cx="5159086" cy="3619549"/>
          </a:xfrm>
          <a:prstGeom prst="rect">
            <a:avLst/>
          </a:prstGeom>
        </p:spPr>
      </p:pic>
      <p:sp>
        <p:nvSpPr>
          <p:cNvPr id="4" name="TextBox 3">
            <a:extLst>
              <a:ext uri="{FF2B5EF4-FFF2-40B4-BE49-F238E27FC236}">
                <a16:creationId xmlns:a16="http://schemas.microsoft.com/office/drawing/2014/main" id="{BDC887CB-B4E7-98DF-3836-B2AE04F0BE9E}"/>
              </a:ext>
            </a:extLst>
          </p:cNvPr>
          <p:cNvSpPr txBox="1"/>
          <p:nvPr/>
        </p:nvSpPr>
        <p:spPr>
          <a:xfrm>
            <a:off x="3563028" y="2673928"/>
            <a:ext cx="614271" cy="369332"/>
          </a:xfrm>
          <a:prstGeom prst="rect">
            <a:avLst/>
          </a:prstGeom>
          <a:noFill/>
        </p:spPr>
        <p:txBody>
          <a:bodyPr wrap="none" rtlCol="0">
            <a:spAutoFit/>
          </a:bodyPr>
          <a:lstStyle/>
          <a:p>
            <a:r>
              <a:rPr lang="en-US" dirty="0"/>
              <a:t>m</a:t>
            </a:r>
            <a:r>
              <a:rPr lang="en-TR" dirty="0"/>
              <a:t>^2</a:t>
            </a:r>
          </a:p>
        </p:txBody>
      </p:sp>
      <p:sp>
        <p:nvSpPr>
          <p:cNvPr id="6" name="TextBox 5">
            <a:extLst>
              <a:ext uri="{FF2B5EF4-FFF2-40B4-BE49-F238E27FC236}">
                <a16:creationId xmlns:a16="http://schemas.microsoft.com/office/drawing/2014/main" id="{87C9A91A-26B4-E987-0446-ACC32961A229}"/>
              </a:ext>
            </a:extLst>
          </p:cNvPr>
          <p:cNvSpPr txBox="1"/>
          <p:nvPr/>
        </p:nvSpPr>
        <p:spPr>
          <a:xfrm>
            <a:off x="3664681" y="3956351"/>
            <a:ext cx="512618" cy="369332"/>
          </a:xfrm>
          <a:prstGeom prst="rect">
            <a:avLst/>
          </a:prstGeom>
          <a:noFill/>
        </p:spPr>
        <p:txBody>
          <a:bodyPr wrap="square" rtlCol="0">
            <a:spAutoFit/>
          </a:bodyPr>
          <a:lstStyle/>
          <a:p>
            <a:r>
              <a:rPr lang="en-TR" dirty="0"/>
              <a:t>TL</a:t>
            </a:r>
          </a:p>
        </p:txBody>
      </p:sp>
      <p:sp>
        <p:nvSpPr>
          <p:cNvPr id="7" name="TextBox 6">
            <a:extLst>
              <a:ext uri="{FF2B5EF4-FFF2-40B4-BE49-F238E27FC236}">
                <a16:creationId xmlns:a16="http://schemas.microsoft.com/office/drawing/2014/main" id="{8CD66BE8-5C7F-2A54-2545-576FB6F1D4F2}"/>
              </a:ext>
            </a:extLst>
          </p:cNvPr>
          <p:cNvSpPr txBox="1"/>
          <p:nvPr/>
        </p:nvSpPr>
        <p:spPr>
          <a:xfrm>
            <a:off x="3870163" y="5773667"/>
            <a:ext cx="2783134" cy="369332"/>
          </a:xfrm>
          <a:prstGeom prst="rect">
            <a:avLst/>
          </a:prstGeom>
          <a:noFill/>
        </p:spPr>
        <p:txBody>
          <a:bodyPr wrap="none" rtlCol="0">
            <a:spAutoFit/>
          </a:bodyPr>
          <a:lstStyle/>
          <a:p>
            <a:r>
              <a:rPr lang="en-US" dirty="0"/>
              <a:t>(m^2 * W1 + TL *W2 + b)&gt;0</a:t>
            </a:r>
            <a:endParaRPr lang="en-TR" dirty="0"/>
          </a:p>
        </p:txBody>
      </p:sp>
    </p:spTree>
    <p:extLst>
      <p:ext uri="{BB962C8B-B14F-4D97-AF65-F5344CB8AC3E}">
        <p14:creationId xmlns:p14="http://schemas.microsoft.com/office/powerpoint/2010/main" val="1431108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253335"/>
            <a:ext cx="4081938" cy="461665"/>
          </a:xfrm>
          <a:prstGeom prst="rect">
            <a:avLst/>
          </a:prstGeom>
          <a:noFill/>
        </p:spPr>
        <p:txBody>
          <a:bodyPr wrap="square" lIns="91440" tIns="45720" rIns="91440" bIns="45720" rtlCol="0" anchor="t">
            <a:spAutoFit/>
          </a:bodyPr>
          <a:lstStyle/>
          <a:p>
            <a:r>
              <a:rPr lang="en-TR" sz="2400" dirty="0">
                <a:solidFill>
                  <a:srgbClr val="7030A0"/>
                </a:solidFill>
              </a:rPr>
              <a:t>Neural Network Playground</a:t>
            </a:r>
          </a:p>
        </p:txBody>
      </p:sp>
      <p:sp>
        <p:nvSpPr>
          <p:cNvPr id="9" name="TextBox 8">
            <a:extLst>
              <a:ext uri="{FF2B5EF4-FFF2-40B4-BE49-F238E27FC236}">
                <a16:creationId xmlns:a16="http://schemas.microsoft.com/office/drawing/2014/main" id="{0E1B75C9-93C7-2B38-3B1C-86056040396A}"/>
              </a:ext>
            </a:extLst>
          </p:cNvPr>
          <p:cNvSpPr txBox="1"/>
          <p:nvPr/>
        </p:nvSpPr>
        <p:spPr>
          <a:xfrm>
            <a:off x="1828800" y="1731818"/>
            <a:ext cx="184731" cy="646331"/>
          </a:xfrm>
          <a:prstGeom prst="rect">
            <a:avLst/>
          </a:prstGeom>
          <a:noFill/>
        </p:spPr>
        <p:txBody>
          <a:bodyPr wrap="none" rtlCol="0">
            <a:spAutoFit/>
          </a:bodyPr>
          <a:lstStyle/>
          <a:p>
            <a:endParaRPr lang="en-TR" dirty="0"/>
          </a:p>
          <a:p>
            <a:endParaRPr lang="en-TR" dirty="0"/>
          </a:p>
        </p:txBody>
      </p:sp>
      <p:sp>
        <p:nvSpPr>
          <p:cNvPr id="10" name="TextBox 9">
            <a:extLst>
              <a:ext uri="{FF2B5EF4-FFF2-40B4-BE49-F238E27FC236}">
                <a16:creationId xmlns:a16="http://schemas.microsoft.com/office/drawing/2014/main" id="{173C96E1-853A-68AC-8ED6-251EE0533935}"/>
              </a:ext>
            </a:extLst>
          </p:cNvPr>
          <p:cNvSpPr txBox="1"/>
          <p:nvPr/>
        </p:nvSpPr>
        <p:spPr>
          <a:xfrm>
            <a:off x="1662545" y="1685651"/>
            <a:ext cx="3529877" cy="369332"/>
          </a:xfrm>
          <a:prstGeom prst="rect">
            <a:avLst/>
          </a:prstGeom>
          <a:noFill/>
        </p:spPr>
        <p:txBody>
          <a:bodyPr wrap="none" rtlCol="0">
            <a:spAutoFit/>
          </a:bodyPr>
          <a:lstStyle/>
          <a:p>
            <a:r>
              <a:rPr lang="en-US" dirty="0">
                <a:hlinkClick r:id="rId3"/>
              </a:rPr>
              <a:t>https://playground.tensorflow.org/</a:t>
            </a:r>
            <a:r>
              <a:rPr lang="en-US" dirty="0"/>
              <a:t> </a:t>
            </a:r>
            <a:endParaRPr lang="en-TR" dirty="0"/>
          </a:p>
        </p:txBody>
      </p:sp>
      <p:pic>
        <p:nvPicPr>
          <p:cNvPr id="1028" name="Picture 4" descr="Understanding neural networks with TensorFlow Playground | Google Cloud Blog">
            <a:extLst>
              <a:ext uri="{FF2B5EF4-FFF2-40B4-BE49-F238E27FC236}">
                <a16:creationId xmlns:a16="http://schemas.microsoft.com/office/drawing/2014/main" id="{154D742A-9067-0787-CAC2-5515954D2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677" y="2755528"/>
            <a:ext cx="6415313" cy="376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998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2337" y="80688"/>
            <a:ext cx="4081938" cy="830997"/>
          </a:xfrm>
          <a:prstGeom prst="rect">
            <a:avLst/>
          </a:prstGeom>
          <a:noFill/>
        </p:spPr>
        <p:txBody>
          <a:bodyPr wrap="square" lIns="91440" tIns="45720" rIns="91440" bIns="45720" rtlCol="0" anchor="t">
            <a:spAutoFit/>
          </a:bodyPr>
          <a:lstStyle/>
          <a:p>
            <a:pPr algn="ctr"/>
            <a:endParaRPr lang="tr-TR" sz="2400" b="1" dirty="0">
              <a:solidFill>
                <a:srgbClr val="8316B5"/>
              </a:solidFill>
              <a:ea typeface="Arial" charset="0"/>
              <a:cs typeface="Arial" charset="0"/>
            </a:endParaRPr>
          </a:p>
          <a:p>
            <a:pPr algn="ctr"/>
            <a:endParaRPr lang="tr-TR" sz="2400" b="1" dirty="0">
              <a:solidFill>
                <a:srgbClr val="8316B5"/>
              </a:solidFill>
              <a:ea typeface="Arial" charset="0"/>
              <a:cs typeface="Arial" charset="0"/>
            </a:endParaRPr>
          </a:p>
        </p:txBody>
      </p:sp>
      <p:pic>
        <p:nvPicPr>
          <p:cNvPr id="3" name="Picture 2">
            <a:extLst>
              <a:ext uri="{FF2B5EF4-FFF2-40B4-BE49-F238E27FC236}">
                <a16:creationId xmlns:a16="http://schemas.microsoft.com/office/drawing/2014/main" id="{81BFBE00-2E6D-3EBD-340B-D867E9AC269E}"/>
              </a:ext>
            </a:extLst>
          </p:cNvPr>
          <p:cNvPicPr>
            <a:picLocks noChangeAspect="1"/>
          </p:cNvPicPr>
          <p:nvPr/>
        </p:nvPicPr>
        <p:blipFill>
          <a:blip r:embed="rId3"/>
          <a:stretch>
            <a:fillRect/>
          </a:stretch>
        </p:blipFill>
        <p:spPr>
          <a:xfrm>
            <a:off x="2299855" y="953581"/>
            <a:ext cx="6990195" cy="4558219"/>
          </a:xfrm>
          <a:prstGeom prst="rect">
            <a:avLst/>
          </a:prstGeom>
        </p:spPr>
      </p:pic>
    </p:spTree>
    <p:extLst>
      <p:ext uri="{BB962C8B-B14F-4D97-AF65-F5344CB8AC3E}">
        <p14:creationId xmlns:p14="http://schemas.microsoft.com/office/powerpoint/2010/main" val="110890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4055031" y="191524"/>
            <a:ext cx="4081938"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endParaRPr lang="tr-TR" sz="2400" b="1" dirty="0">
              <a:solidFill>
                <a:srgbClr val="8316B5"/>
              </a:solidFill>
              <a:ea typeface="Arial" charset="0"/>
              <a:cs typeface="Arial" charset="0"/>
            </a:endParaRPr>
          </a:p>
        </p:txBody>
      </p:sp>
      <p:pic>
        <p:nvPicPr>
          <p:cNvPr id="4" name="Picture 3">
            <a:extLst>
              <a:ext uri="{FF2B5EF4-FFF2-40B4-BE49-F238E27FC236}">
                <a16:creationId xmlns:a16="http://schemas.microsoft.com/office/drawing/2014/main" id="{98506A47-01AD-4E40-1457-EC3EAA899E7E}"/>
              </a:ext>
            </a:extLst>
          </p:cNvPr>
          <p:cNvPicPr>
            <a:picLocks noChangeAspect="1"/>
          </p:cNvPicPr>
          <p:nvPr/>
        </p:nvPicPr>
        <p:blipFill>
          <a:blip r:embed="rId3"/>
          <a:stretch>
            <a:fillRect/>
          </a:stretch>
        </p:blipFill>
        <p:spPr>
          <a:xfrm>
            <a:off x="2370030" y="1219200"/>
            <a:ext cx="7451940" cy="3117272"/>
          </a:xfrm>
          <a:prstGeom prst="rect">
            <a:avLst/>
          </a:prstGeom>
        </p:spPr>
      </p:pic>
    </p:spTree>
    <p:extLst>
      <p:ext uri="{BB962C8B-B14F-4D97-AF65-F5344CB8AC3E}">
        <p14:creationId xmlns:p14="http://schemas.microsoft.com/office/powerpoint/2010/main" val="231366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5311" y="0"/>
            <a:ext cx="3865945" cy="81023"/>
          </a:xfrm>
          <a:prstGeom prst="rect">
            <a:avLst/>
          </a:prstGeom>
          <a:solidFill>
            <a:srgbClr val="831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8316B5"/>
              </a:solidFill>
            </a:endParaRPr>
          </a:p>
        </p:txBody>
      </p:sp>
      <p:sp>
        <p:nvSpPr>
          <p:cNvPr id="2" name="TextBox 1"/>
          <p:cNvSpPr txBox="1"/>
          <p:nvPr/>
        </p:nvSpPr>
        <p:spPr>
          <a:xfrm>
            <a:off x="3906982" y="191524"/>
            <a:ext cx="4793673" cy="461665"/>
          </a:xfrm>
          <a:prstGeom prst="rect">
            <a:avLst/>
          </a:prstGeom>
          <a:noFill/>
        </p:spPr>
        <p:txBody>
          <a:bodyPr wrap="square" lIns="91440" tIns="45720" rIns="91440" bIns="45720" rtlCol="0" anchor="t">
            <a:spAutoFit/>
          </a:bodyPr>
          <a:lstStyle/>
          <a:p>
            <a:pPr algn="ctr"/>
            <a:r>
              <a:rPr lang="tr-TR" sz="2400" b="1" dirty="0" err="1">
                <a:solidFill>
                  <a:srgbClr val="8316B5"/>
                </a:solidFill>
                <a:ea typeface="Arial" charset="0"/>
                <a:cs typeface="Arial" charset="0"/>
              </a:rPr>
              <a:t>Linear</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Score</a:t>
            </a:r>
            <a:r>
              <a:rPr lang="tr-TR" sz="2400" b="1" dirty="0">
                <a:solidFill>
                  <a:srgbClr val="8316B5"/>
                </a:solidFill>
                <a:ea typeface="Arial" charset="0"/>
                <a:cs typeface="Arial" charset="0"/>
              </a:rPr>
              <a:t> </a:t>
            </a:r>
            <a:r>
              <a:rPr lang="tr-TR" sz="2400" b="1" dirty="0" err="1">
                <a:solidFill>
                  <a:srgbClr val="8316B5"/>
                </a:solidFill>
                <a:ea typeface="Arial" charset="0"/>
                <a:cs typeface="Arial" charset="0"/>
              </a:rPr>
              <a:t>Functions</a:t>
            </a:r>
            <a:r>
              <a:rPr lang="tr-TR" sz="2400" b="1" dirty="0">
                <a:solidFill>
                  <a:srgbClr val="8316B5"/>
                </a:solidFill>
                <a:ea typeface="Arial" charset="0"/>
                <a:cs typeface="Arial" charset="0"/>
              </a:rPr>
              <a:t> on </a:t>
            </a:r>
            <a:r>
              <a:rPr lang="tr-TR" sz="2400" b="1" dirty="0" err="1">
                <a:solidFill>
                  <a:srgbClr val="8316B5"/>
                </a:solidFill>
                <a:ea typeface="Arial" charset="0"/>
                <a:cs typeface="Arial" charset="0"/>
              </a:rPr>
              <a:t>Images</a:t>
            </a:r>
            <a:r>
              <a:rPr lang="tr-TR" sz="2400" b="1" dirty="0">
                <a:solidFill>
                  <a:srgbClr val="8316B5"/>
                </a:solidFill>
                <a:ea typeface="Arial" charset="0"/>
                <a:cs typeface="Arial" charset="0"/>
              </a:rPr>
              <a:t> </a:t>
            </a:r>
          </a:p>
        </p:txBody>
      </p:sp>
      <p:pic>
        <p:nvPicPr>
          <p:cNvPr id="3" name="Picture 2">
            <a:extLst>
              <a:ext uri="{FF2B5EF4-FFF2-40B4-BE49-F238E27FC236}">
                <a16:creationId xmlns:a16="http://schemas.microsoft.com/office/drawing/2014/main" id="{B405FB42-8A77-A758-28A6-850269E8AA6E}"/>
              </a:ext>
            </a:extLst>
          </p:cNvPr>
          <p:cNvPicPr>
            <a:picLocks noChangeAspect="1"/>
          </p:cNvPicPr>
          <p:nvPr/>
        </p:nvPicPr>
        <p:blipFill>
          <a:blip r:embed="rId3"/>
          <a:stretch>
            <a:fillRect/>
          </a:stretch>
        </p:blipFill>
        <p:spPr>
          <a:xfrm>
            <a:off x="909514" y="937596"/>
            <a:ext cx="9938595" cy="1977220"/>
          </a:xfrm>
          <a:prstGeom prst="rect">
            <a:avLst/>
          </a:prstGeom>
        </p:spPr>
      </p:pic>
      <p:pic>
        <p:nvPicPr>
          <p:cNvPr id="6" name="Picture 5">
            <a:extLst>
              <a:ext uri="{FF2B5EF4-FFF2-40B4-BE49-F238E27FC236}">
                <a16:creationId xmlns:a16="http://schemas.microsoft.com/office/drawing/2014/main" id="{4017F931-7900-56E1-5581-D5FBD42B0594}"/>
              </a:ext>
            </a:extLst>
          </p:cNvPr>
          <p:cNvPicPr>
            <a:picLocks noChangeAspect="1"/>
          </p:cNvPicPr>
          <p:nvPr/>
        </p:nvPicPr>
        <p:blipFill>
          <a:blip r:embed="rId4"/>
          <a:stretch>
            <a:fillRect/>
          </a:stretch>
        </p:blipFill>
        <p:spPr>
          <a:xfrm>
            <a:off x="2643620" y="3199223"/>
            <a:ext cx="6904759" cy="3112802"/>
          </a:xfrm>
          <a:prstGeom prst="rect">
            <a:avLst/>
          </a:prstGeom>
        </p:spPr>
      </p:pic>
    </p:spTree>
    <p:extLst>
      <p:ext uri="{BB962C8B-B14F-4D97-AF65-F5344CB8AC3E}">
        <p14:creationId xmlns:p14="http://schemas.microsoft.com/office/powerpoint/2010/main" val="517179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4966</TotalTime>
  <Words>816</Words>
  <Application>Microsoft Macintosh PowerPoint</Application>
  <PresentationFormat>Widescreen</PresentationFormat>
  <Paragraphs>106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Kemal Can Kara</dc:creator>
  <cp:lastModifiedBy>Kemal Can Kara</cp:lastModifiedBy>
  <cp:revision>100</cp:revision>
  <dcterms:created xsi:type="dcterms:W3CDTF">2023-05-05T15:50:07Z</dcterms:created>
  <dcterms:modified xsi:type="dcterms:W3CDTF">2023-11-07T21:13:45Z</dcterms:modified>
</cp:coreProperties>
</file>